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2"/>
  </p:notesMasterIdLst>
  <p:handoutMasterIdLst>
    <p:handoutMasterId r:id="rId23"/>
  </p:handoutMasterIdLst>
  <p:sldIdLst>
    <p:sldId id="256" r:id="rId2"/>
    <p:sldId id="277" r:id="rId3"/>
    <p:sldId id="257" r:id="rId4"/>
    <p:sldId id="260" r:id="rId5"/>
    <p:sldId id="259" r:id="rId6"/>
    <p:sldId id="263" r:id="rId7"/>
    <p:sldId id="264" r:id="rId8"/>
    <p:sldId id="266" r:id="rId9"/>
    <p:sldId id="270" r:id="rId10"/>
    <p:sldId id="267" r:id="rId11"/>
    <p:sldId id="268" r:id="rId12"/>
    <p:sldId id="258" r:id="rId13"/>
    <p:sldId id="278" r:id="rId14"/>
    <p:sldId id="279" r:id="rId15"/>
    <p:sldId id="269" r:id="rId16"/>
    <p:sldId id="271" r:id="rId17"/>
    <p:sldId id="272" r:id="rId18"/>
    <p:sldId id="274" r:id="rId19"/>
    <p:sldId id="275" r:id="rId20"/>
    <p:sldId id="27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notesViewPr>
    <p:cSldViewPr>
      <p:cViewPr>
        <p:scale>
          <a:sx n="73" d="100"/>
          <a:sy n="73" d="100"/>
        </p:scale>
        <p:origin x="-2700"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CBCCE8-2F62-4A4D-94B7-C902C70DBA5F}" type="datetimeFigureOut">
              <a:rPr lang="en-US" smtClean="0"/>
              <a:t>2/26/2013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73BCBD-F1DD-461B-BEC8-6E09C0813572}" type="slidenum">
              <a:rPr lang="en-US" smtClean="0"/>
              <a:t>‹#›</a:t>
            </a:fld>
            <a:endParaRPr lang="en-US"/>
          </a:p>
        </p:txBody>
      </p:sp>
    </p:spTree>
    <p:extLst>
      <p:ext uri="{BB962C8B-B14F-4D97-AF65-F5344CB8AC3E}">
        <p14:creationId xmlns:p14="http://schemas.microsoft.com/office/powerpoint/2010/main" val="1297612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E173A85-071D-4009-B873-543D355B2412}" type="datetimeFigureOut">
              <a:rPr lang="en-US" smtClean="0"/>
              <a:t>2/26/2013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F36606-80DC-4578-8D08-7F1ABD8022AE}" type="slidenum">
              <a:rPr lang="en-US" smtClean="0"/>
              <a:t>‹#›</a:t>
            </a:fld>
            <a:endParaRPr lang="en-US"/>
          </a:p>
        </p:txBody>
      </p:sp>
    </p:spTree>
    <p:extLst>
      <p:ext uri="{BB962C8B-B14F-4D97-AF65-F5344CB8AC3E}">
        <p14:creationId xmlns:p14="http://schemas.microsoft.com/office/powerpoint/2010/main" val="12121567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Domestic violence is known by other names as well.</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In this presentation we will </a:t>
            </a:r>
            <a:r>
              <a:rPr lang="en-US" sz="1400" b="1" dirty="0">
                <a:latin typeface="Verdana" pitchFamily="34" charset="0"/>
                <a:ea typeface="Verdana" pitchFamily="34" charset="0"/>
                <a:cs typeface="Verdana" pitchFamily="34" charset="0"/>
              </a:rPr>
              <a:t>discuss what it is and what it isn’t.</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Because it affects so many families in our churches; it’s important that we understand it so that we can respond appropriately. </a:t>
            </a:r>
            <a:r>
              <a:rPr lang="en-US" sz="1400" b="1" dirty="0">
                <a:latin typeface="Verdana" pitchFamily="34" charset="0"/>
                <a:ea typeface="Verdana" pitchFamily="34" charset="0"/>
                <a:cs typeface="Verdana" pitchFamily="34" charset="0"/>
              </a:rPr>
              <a:t>Well meaning people, with the best intentions have often responded badly in domestic violence situations, simply because they don’t know any better.</a:t>
            </a:r>
            <a:r>
              <a:rPr lang="en-US" sz="1400" dirty="0">
                <a:latin typeface="Verdana" pitchFamily="34" charset="0"/>
                <a:ea typeface="Verdana" pitchFamily="34" charset="0"/>
                <a:cs typeface="Verdana" pitchFamily="34" charset="0"/>
              </a:rPr>
              <a:t> </a:t>
            </a:r>
            <a:r>
              <a:rPr lang="en-US" sz="1400" b="1" dirty="0">
                <a:latin typeface="Verdana" pitchFamily="34" charset="0"/>
                <a:ea typeface="Verdana" pitchFamily="34" charset="0"/>
                <a:cs typeface="Verdana" pitchFamily="34" charset="0"/>
              </a:rPr>
              <a:t>It is our hope that this presentation will help so that our churches can become places of hope and healing for those who have been impacted by domestic violence.</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a:t>
            </a:fld>
            <a:endParaRPr lang="en-US"/>
          </a:p>
        </p:txBody>
      </p:sp>
    </p:spTree>
    <p:extLst>
      <p:ext uri="{BB962C8B-B14F-4D97-AF65-F5344CB8AC3E}">
        <p14:creationId xmlns:p14="http://schemas.microsoft.com/office/powerpoint/2010/main" val="56665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Our </a:t>
            </a:r>
            <a:r>
              <a:rPr lang="en-US" sz="1400" b="1" dirty="0">
                <a:latin typeface="Verdana" pitchFamily="34" charset="0"/>
                <a:ea typeface="Verdana" pitchFamily="34" charset="0"/>
                <a:cs typeface="Verdana" pitchFamily="34" charset="0"/>
              </a:rPr>
              <a:t>Lord showed us a better way</a:t>
            </a:r>
            <a:r>
              <a:rPr lang="en-US" sz="1400" dirty="0">
                <a:latin typeface="Verdana" pitchFamily="34" charset="0"/>
                <a:ea typeface="Verdana" pitchFamily="34" charset="0"/>
                <a:cs typeface="Verdana" pitchFamily="34" charset="0"/>
              </a:rPr>
              <a:t>, it’s the exact opposite of the power and control that manifests itself in abusive relationships. This </a:t>
            </a:r>
            <a:r>
              <a:rPr lang="en-US" sz="1400" dirty="0">
                <a:latin typeface="Verdana" pitchFamily="34" charset="0"/>
                <a:ea typeface="Verdana" pitchFamily="34" charset="0"/>
                <a:cs typeface="Verdana" pitchFamily="34" charset="0"/>
              </a:rPr>
              <a:t> </a:t>
            </a:r>
            <a:r>
              <a:rPr lang="en-US" sz="1400" b="1" dirty="0">
                <a:latin typeface="Verdana" pitchFamily="34" charset="0"/>
                <a:ea typeface="Verdana" pitchFamily="34" charset="0"/>
                <a:cs typeface="Verdana" pitchFamily="34" charset="0"/>
              </a:rPr>
              <a:t>humble, loving attitude </a:t>
            </a:r>
            <a:r>
              <a:rPr lang="en-US" sz="1400" dirty="0">
                <a:latin typeface="Verdana" pitchFamily="34" charset="0"/>
                <a:ea typeface="Verdana" pitchFamily="34" charset="0"/>
                <a:cs typeface="Verdana" pitchFamily="34" charset="0"/>
              </a:rPr>
              <a:t>should characterize relationships in our church communities. Allowing abusive relationships to continue does not honor our Lord. </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10</a:t>
            </a:fld>
            <a:endParaRPr lang="en-US"/>
          </a:p>
        </p:txBody>
      </p:sp>
    </p:spTree>
    <p:extLst>
      <p:ext uri="{BB962C8B-B14F-4D97-AF65-F5344CB8AC3E}">
        <p14:creationId xmlns:p14="http://schemas.microsoft.com/office/powerpoint/2010/main" val="378413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itchFamily="34" charset="0"/>
                <a:ea typeface="Verdana" pitchFamily="34" charset="0"/>
                <a:cs typeface="Verdana" pitchFamily="34" charset="0"/>
              </a:rPr>
              <a:t>The use of power in the kingdom of God stands in stark contrast to the way the world uses power. </a:t>
            </a:r>
            <a:r>
              <a:rPr lang="en-US" sz="1400" dirty="0">
                <a:latin typeface="Verdana" pitchFamily="34" charset="0"/>
                <a:ea typeface="Verdana" pitchFamily="34" charset="0"/>
                <a:cs typeface="Verdana" pitchFamily="34" charset="0"/>
              </a:rPr>
              <a:t>It’s been said that you can tell where the Lord is by watching the way power is used.</a:t>
            </a:r>
          </a:p>
          <a:p>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Jesus is our example </a:t>
            </a:r>
            <a:r>
              <a:rPr lang="en-US" sz="1400" dirty="0">
                <a:latin typeface="Verdana" pitchFamily="34" charset="0"/>
                <a:ea typeface="Verdana" pitchFamily="34" charset="0"/>
                <a:cs typeface="Verdana" pitchFamily="34" charset="0"/>
              </a:rPr>
              <a:t>(Philippians 2).</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11</a:t>
            </a:fld>
            <a:endParaRPr lang="en-US"/>
          </a:p>
        </p:txBody>
      </p:sp>
    </p:spTree>
    <p:extLst>
      <p:ext uri="{BB962C8B-B14F-4D97-AF65-F5344CB8AC3E}">
        <p14:creationId xmlns:p14="http://schemas.microsoft.com/office/powerpoint/2010/main" val="62805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Two more biblical concepts also relate to our discussion of interpersonal abuse.</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We are </a:t>
            </a:r>
            <a:r>
              <a:rPr lang="en-US" sz="1400" b="1" dirty="0">
                <a:latin typeface="Verdana" pitchFamily="34" charset="0"/>
                <a:ea typeface="Verdana" pitchFamily="34" charset="0"/>
                <a:cs typeface="Verdana" pitchFamily="34" charset="0"/>
              </a:rPr>
              <a:t>a light to the world – </a:t>
            </a:r>
          </a:p>
          <a:p>
            <a:r>
              <a:rPr lang="en-US" sz="1400" b="1" dirty="0">
                <a:latin typeface="Verdana" pitchFamily="34" charset="0"/>
                <a:ea typeface="Verdana" pitchFamily="34" charset="0"/>
                <a:cs typeface="Verdana" pitchFamily="34" charset="0"/>
              </a:rPr>
              <a:t>In our world disrespect and abuse is common</a:t>
            </a:r>
            <a:r>
              <a:rPr lang="en-US" sz="1400" dirty="0">
                <a:latin typeface="Verdana" pitchFamily="34" charset="0"/>
                <a:ea typeface="Verdana" pitchFamily="34" charset="0"/>
                <a:cs typeface="Verdana" pitchFamily="34" charset="0"/>
              </a:rPr>
              <a:t>,</a:t>
            </a:r>
          </a:p>
          <a:p>
            <a:r>
              <a:rPr lang="en-US" sz="1400" dirty="0">
                <a:latin typeface="Verdana" pitchFamily="34" charset="0"/>
                <a:ea typeface="Verdana" pitchFamily="34" charset="0"/>
                <a:cs typeface="Verdana" pitchFamily="34" charset="0"/>
              </a:rPr>
              <a:t>Our light is dimmed when we allow abuse to continue in our midst</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We are </a:t>
            </a:r>
            <a:r>
              <a:rPr lang="en-US" sz="1400" b="1" dirty="0">
                <a:latin typeface="Verdana" pitchFamily="34" charset="0"/>
                <a:ea typeface="Verdana" pitchFamily="34" charset="0"/>
                <a:cs typeface="Verdana" pitchFamily="34" charset="0"/>
              </a:rPr>
              <a:t>one body </a:t>
            </a:r>
            <a:r>
              <a:rPr lang="en-US" sz="1400" dirty="0">
                <a:latin typeface="Verdana" pitchFamily="34" charset="0"/>
                <a:ea typeface="Verdana" pitchFamily="34" charset="0"/>
                <a:cs typeface="Verdana" pitchFamily="34" charset="0"/>
              </a:rPr>
              <a:t>– </a:t>
            </a:r>
          </a:p>
          <a:p>
            <a:r>
              <a:rPr lang="en-US" sz="1400" dirty="0">
                <a:latin typeface="Verdana" pitchFamily="34" charset="0"/>
                <a:ea typeface="Verdana" pitchFamily="34" charset="0"/>
                <a:cs typeface="Verdana" pitchFamily="34" charset="0"/>
              </a:rPr>
              <a:t>We cannot say to any part, “we don’t need you”,</a:t>
            </a:r>
          </a:p>
          <a:p>
            <a:r>
              <a:rPr lang="en-US" sz="1400" dirty="0">
                <a:latin typeface="Verdana" pitchFamily="34" charset="0"/>
                <a:ea typeface="Verdana" pitchFamily="34" charset="0"/>
                <a:cs typeface="Verdana" pitchFamily="34" charset="0"/>
              </a:rPr>
              <a:t>We are commanded to love one another and care for one another. We </a:t>
            </a:r>
            <a:r>
              <a:rPr lang="en-US" sz="1400" b="1" dirty="0">
                <a:latin typeface="Verdana" pitchFamily="34" charset="0"/>
                <a:ea typeface="Verdana" pitchFamily="34" charset="0"/>
                <a:cs typeface="Verdana" pitchFamily="34" charset="0"/>
              </a:rPr>
              <a:t>need each part to be healthy and working the way it’s supposed to, so that we can be an effective functioning body.</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12</a:t>
            </a:fld>
            <a:endParaRPr lang="en-US"/>
          </a:p>
        </p:txBody>
      </p:sp>
    </p:spTree>
    <p:extLst>
      <p:ext uri="{BB962C8B-B14F-4D97-AF65-F5344CB8AC3E}">
        <p14:creationId xmlns:p14="http://schemas.microsoft.com/office/powerpoint/2010/main" val="3392597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Here’s another one of our posters from the poster campaign. We need to </a:t>
            </a:r>
            <a:r>
              <a:rPr lang="en-US" sz="1400" b="1" dirty="0">
                <a:latin typeface="Verdana" pitchFamily="34" charset="0"/>
                <a:ea typeface="Verdana" pitchFamily="34" charset="0"/>
                <a:cs typeface="Verdana" pitchFamily="34" charset="0"/>
              </a:rPr>
              <a:t>pay attention to people around us </a:t>
            </a:r>
            <a:r>
              <a:rPr lang="en-US" sz="1400" dirty="0">
                <a:latin typeface="Verdana" pitchFamily="34" charset="0"/>
                <a:ea typeface="Verdana" pitchFamily="34" charset="0"/>
                <a:cs typeface="Verdana" pitchFamily="34" charset="0"/>
              </a:rPr>
              <a:t>– how might we know that someone is struggling in an abusive relationship?</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Let’s look at </a:t>
            </a:r>
            <a:r>
              <a:rPr lang="en-US" sz="1400" b="1" dirty="0">
                <a:latin typeface="Verdana" pitchFamily="34" charset="0"/>
                <a:ea typeface="Verdana" pitchFamily="34" charset="0"/>
                <a:cs typeface="Verdana" pitchFamily="34" charset="0"/>
              </a:rPr>
              <a:t>what to look for</a:t>
            </a:r>
            <a:r>
              <a:rPr lang="en-US" sz="1400" dirty="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13</a:t>
            </a:fld>
            <a:endParaRPr lang="en-US"/>
          </a:p>
        </p:txBody>
      </p:sp>
    </p:spTree>
    <p:extLst>
      <p:ext uri="{BB962C8B-B14F-4D97-AF65-F5344CB8AC3E}">
        <p14:creationId xmlns:p14="http://schemas.microsoft.com/office/powerpoint/2010/main" val="263725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You may notice someone wearing long sleeves, even in the summer to avoid showing </a:t>
            </a:r>
            <a:r>
              <a:rPr lang="en-US" sz="1400" b="1" dirty="0">
                <a:latin typeface="Verdana" pitchFamily="34" charset="0"/>
                <a:ea typeface="Verdana" pitchFamily="34" charset="0"/>
                <a:cs typeface="Verdana" pitchFamily="34" charset="0"/>
              </a:rPr>
              <a:t>bruises or injuries</a:t>
            </a:r>
            <a:r>
              <a:rPr lang="en-US" sz="1400" dirty="0">
                <a:latin typeface="Verdana" pitchFamily="34" charset="0"/>
                <a:ea typeface="Verdana" pitchFamily="34" charset="0"/>
                <a:cs typeface="Verdana" pitchFamily="34" charset="0"/>
              </a:rPr>
              <a:t>. Or, if injuries show, they may be </a:t>
            </a:r>
            <a:r>
              <a:rPr lang="en-US" sz="1400" b="1" dirty="0">
                <a:latin typeface="Verdana" pitchFamily="34" charset="0"/>
                <a:ea typeface="Verdana" pitchFamily="34" charset="0"/>
                <a:cs typeface="Verdana" pitchFamily="34" charset="0"/>
              </a:rPr>
              <a:t>unexplained or explained away </a:t>
            </a:r>
            <a:r>
              <a:rPr lang="en-US" sz="1400" dirty="0">
                <a:latin typeface="Verdana" pitchFamily="34" charset="0"/>
                <a:ea typeface="Verdana" pitchFamily="34" charset="0"/>
                <a:cs typeface="Verdana" pitchFamily="34" charset="0"/>
              </a:rPr>
              <a:t>with an elaborate story about what happened – injuries may happen more often than anyone would expect.</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The intense powerlessness experienced in abuse, over time, can lead to a loss of sense of self. </a:t>
            </a:r>
            <a:r>
              <a:rPr lang="en-US" sz="1400" b="1" dirty="0">
                <a:latin typeface="Verdana" pitchFamily="34" charset="0"/>
                <a:ea typeface="Verdana" pitchFamily="34" charset="0"/>
                <a:cs typeface="Verdana" pitchFamily="34" charset="0"/>
              </a:rPr>
              <a:t>Low self esteem</a:t>
            </a:r>
            <a:r>
              <a:rPr lang="en-US" sz="1400" dirty="0">
                <a:latin typeface="Verdana" pitchFamily="34" charset="0"/>
                <a:ea typeface="Verdana" pitchFamily="34" charset="0"/>
                <a:cs typeface="Verdana" pitchFamily="34" charset="0"/>
              </a:rPr>
              <a:t>, and </a:t>
            </a:r>
            <a:r>
              <a:rPr lang="en-US" sz="1400" b="1" dirty="0">
                <a:latin typeface="Verdana" pitchFamily="34" charset="0"/>
                <a:ea typeface="Verdana" pitchFamily="34" charset="0"/>
                <a:cs typeface="Verdana" pitchFamily="34" charset="0"/>
              </a:rPr>
              <a:t>trouble identifying feelings or stating needs </a:t>
            </a:r>
            <a:r>
              <a:rPr lang="en-US" sz="1400" dirty="0">
                <a:latin typeface="Verdana" pitchFamily="34" charset="0"/>
                <a:ea typeface="Verdana" pitchFamily="34" charset="0"/>
                <a:cs typeface="Verdana" pitchFamily="34" charset="0"/>
              </a:rPr>
              <a:t>can result. One woman said, “I didn’t even know what color I liked any more, it was whatever color he told me to like.”</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When someone </a:t>
            </a:r>
            <a:r>
              <a:rPr lang="en-US" sz="1400" b="1" dirty="0">
                <a:latin typeface="Verdana" pitchFamily="34" charset="0"/>
                <a:ea typeface="Verdana" pitchFamily="34" charset="0"/>
                <a:cs typeface="Verdana" pitchFamily="34" charset="0"/>
              </a:rPr>
              <a:t>needs to constantly ask permission </a:t>
            </a:r>
            <a:r>
              <a:rPr lang="en-US" sz="1400" dirty="0">
                <a:latin typeface="Verdana" pitchFamily="34" charset="0"/>
                <a:ea typeface="Verdana" pitchFamily="34" charset="0"/>
                <a:cs typeface="Verdana" pitchFamily="34" charset="0"/>
              </a:rPr>
              <a:t>to participate in an activity; or when someone </a:t>
            </a:r>
            <a:r>
              <a:rPr lang="en-US" sz="1400" b="1" dirty="0">
                <a:latin typeface="Verdana" pitchFamily="34" charset="0"/>
                <a:ea typeface="Verdana" pitchFamily="34" charset="0"/>
                <a:cs typeface="Verdana" pitchFamily="34" charset="0"/>
              </a:rPr>
              <a:t>misses events </a:t>
            </a:r>
            <a:r>
              <a:rPr lang="en-US" sz="1400" dirty="0">
                <a:latin typeface="Verdana" pitchFamily="34" charset="0"/>
                <a:ea typeface="Verdana" pitchFamily="34" charset="0"/>
                <a:cs typeface="Verdana" pitchFamily="34" charset="0"/>
              </a:rPr>
              <a:t>and then </a:t>
            </a:r>
            <a:r>
              <a:rPr lang="en-US" sz="1400" b="1" dirty="0">
                <a:latin typeface="Verdana" pitchFamily="34" charset="0"/>
                <a:ea typeface="Verdana" pitchFamily="34" charset="0"/>
                <a:cs typeface="Verdana" pitchFamily="34" charset="0"/>
              </a:rPr>
              <a:t>makes excuses</a:t>
            </a:r>
            <a:r>
              <a:rPr lang="en-US" sz="1400" dirty="0">
                <a:latin typeface="Verdana" pitchFamily="34" charset="0"/>
                <a:ea typeface="Verdana" pitchFamily="34" charset="0"/>
                <a:cs typeface="Verdana" pitchFamily="34" charset="0"/>
              </a:rPr>
              <a:t>; it may be worth asking a few more questions.</a:t>
            </a: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14</a:t>
            </a:fld>
            <a:endParaRPr lang="en-US"/>
          </a:p>
        </p:txBody>
      </p:sp>
    </p:spTree>
    <p:extLst>
      <p:ext uri="{BB962C8B-B14F-4D97-AF65-F5344CB8AC3E}">
        <p14:creationId xmlns:p14="http://schemas.microsoft.com/office/powerpoint/2010/main" val="185317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itchFamily="34" charset="0"/>
                <a:ea typeface="Verdana" pitchFamily="34" charset="0"/>
                <a:cs typeface="Verdana" pitchFamily="34" charset="0"/>
              </a:rPr>
              <a:t>As churches, we have unique resources that are simply not available anywhere else</a:t>
            </a:r>
            <a:r>
              <a:rPr lang="en-US" sz="1400" dirty="0">
                <a:latin typeface="Verdana" pitchFamily="34" charset="0"/>
                <a:ea typeface="Verdana" pitchFamily="34" charset="0"/>
                <a:cs typeface="Verdana" pitchFamily="34" charset="0"/>
              </a:rPr>
              <a:t>. We have </a:t>
            </a:r>
            <a:r>
              <a:rPr lang="en-US" sz="1400" b="1" dirty="0">
                <a:latin typeface="Verdana" pitchFamily="34" charset="0"/>
                <a:ea typeface="Verdana" pitchFamily="34" charset="0"/>
                <a:cs typeface="Verdana" pitchFamily="34" charset="0"/>
              </a:rPr>
              <a:t>the Lord in our midst, the power of the Holy Spirit, and all the resources that He has given his people</a:t>
            </a:r>
            <a:r>
              <a:rPr lang="en-US" sz="1400" dirty="0">
                <a:latin typeface="Verdana" pitchFamily="34" charset="0"/>
                <a:ea typeface="Verdana" pitchFamily="34" charset="0"/>
                <a:cs typeface="Verdana" pitchFamily="34" charset="0"/>
              </a:rPr>
              <a:t>. We need to be at the forefront of this issue – Our </a:t>
            </a:r>
            <a:r>
              <a:rPr lang="en-US" sz="1400" b="1" dirty="0">
                <a:latin typeface="Verdana" pitchFamily="34" charset="0"/>
                <a:ea typeface="Verdana" pitchFamily="34" charset="0"/>
                <a:cs typeface="Verdana" pitchFamily="34" charset="0"/>
              </a:rPr>
              <a:t>churches can make a difference. </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15</a:t>
            </a:fld>
            <a:endParaRPr lang="en-US"/>
          </a:p>
        </p:txBody>
      </p:sp>
    </p:spTree>
    <p:extLst>
      <p:ext uri="{BB962C8B-B14F-4D97-AF65-F5344CB8AC3E}">
        <p14:creationId xmlns:p14="http://schemas.microsoft.com/office/powerpoint/2010/main" val="359339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top ten checklist is from RAVE </a:t>
            </a:r>
            <a:r>
              <a:rPr lang="en-US" sz="1400" dirty="0">
                <a:latin typeface="Verdana" pitchFamily="34" charset="0"/>
                <a:ea typeface="Verdana" pitchFamily="34" charset="0"/>
                <a:cs typeface="Verdana" pitchFamily="34" charset="0"/>
              </a:rPr>
              <a:t>(see handout)</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These are the top ten things to look for in </a:t>
            </a:r>
            <a:r>
              <a:rPr lang="en-US" sz="1400" b="1" dirty="0">
                <a:latin typeface="Verdana" pitchFamily="34" charset="0"/>
                <a:ea typeface="Verdana" pitchFamily="34" charset="0"/>
                <a:cs typeface="Verdana" pitchFamily="34" charset="0"/>
              </a:rPr>
              <a:t>determining whether a church takes seriously the problem of domestic violence</a:t>
            </a:r>
            <a:r>
              <a:rPr lang="en-US" sz="1400" dirty="0">
                <a:latin typeface="Verdana" pitchFamily="34" charset="0"/>
                <a:ea typeface="Verdana" pitchFamily="34" charset="0"/>
                <a:cs typeface="Verdana" pitchFamily="34" charset="0"/>
              </a:rPr>
              <a:t>. How many of these are true of your church?</a:t>
            </a: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16</a:t>
            </a:fld>
            <a:endParaRPr lang="en-US"/>
          </a:p>
        </p:txBody>
      </p:sp>
    </p:spTree>
    <p:extLst>
      <p:ext uri="{BB962C8B-B14F-4D97-AF65-F5344CB8AC3E}">
        <p14:creationId xmlns:p14="http://schemas.microsoft.com/office/powerpoint/2010/main" val="93391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One thing that has changed over the years is that there are a lot more </a:t>
            </a:r>
            <a:r>
              <a:rPr lang="en-US" sz="1400" b="1" dirty="0">
                <a:latin typeface="Verdana" pitchFamily="34" charset="0"/>
                <a:ea typeface="Verdana" pitchFamily="34" charset="0"/>
                <a:cs typeface="Verdana" pitchFamily="34" charset="0"/>
              </a:rPr>
              <a:t>resources available </a:t>
            </a:r>
            <a:r>
              <a:rPr lang="en-US" sz="1400" dirty="0">
                <a:latin typeface="Verdana" pitchFamily="34" charset="0"/>
                <a:ea typeface="Verdana" pitchFamily="34" charset="0"/>
                <a:cs typeface="Verdana" pitchFamily="34" charset="0"/>
              </a:rPr>
              <a:t>for churches that want to take the problem of domestic violence seriously. Here are just a few of them.</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We have resources, including links to other websites on the Safe Church website; or you can call a Safe Church Team member or the Safe Church office for more information.</a:t>
            </a:r>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17</a:t>
            </a:fld>
            <a:endParaRPr lang="en-US"/>
          </a:p>
        </p:txBody>
      </p:sp>
    </p:spTree>
    <p:extLst>
      <p:ext uri="{BB962C8B-B14F-4D97-AF65-F5344CB8AC3E}">
        <p14:creationId xmlns:p14="http://schemas.microsoft.com/office/powerpoint/2010/main" val="2609199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tool can be a quick and ready resource </a:t>
            </a:r>
            <a:r>
              <a:rPr lang="en-US" sz="1400" dirty="0">
                <a:latin typeface="Verdana" pitchFamily="34" charset="0"/>
                <a:ea typeface="Verdana" pitchFamily="34" charset="0"/>
                <a:cs typeface="Verdana" pitchFamily="34" charset="0"/>
              </a:rPr>
              <a:t>for pastors who are confronted with a possible domestic violence situation in their congregation and need to determine appropriate action.</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It can also be useful for anyone who is walking alongside someone in this situation, as a friend or family member.</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Keep it in a convenient location and use it as a resource.</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18</a:t>
            </a:fld>
            <a:endParaRPr lang="en-US"/>
          </a:p>
        </p:txBody>
      </p:sp>
    </p:spTree>
    <p:extLst>
      <p:ext uri="{BB962C8B-B14F-4D97-AF65-F5344CB8AC3E}">
        <p14:creationId xmlns:p14="http://schemas.microsoft.com/office/powerpoint/2010/main" val="383793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F36606-80DC-4578-8D08-7F1ABD8022AE}" type="slidenum">
              <a:rPr lang="en-US" smtClean="0"/>
              <a:t>19</a:t>
            </a:fld>
            <a:endParaRPr lang="en-US"/>
          </a:p>
        </p:txBody>
      </p:sp>
    </p:spTree>
    <p:extLst>
      <p:ext uri="{BB962C8B-B14F-4D97-AF65-F5344CB8AC3E}">
        <p14:creationId xmlns:p14="http://schemas.microsoft.com/office/powerpoint/2010/main" val="376656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itchFamily="34" charset="0"/>
                <a:ea typeface="Verdana" pitchFamily="34" charset="0"/>
                <a:cs typeface="Verdana" pitchFamily="34" charset="0"/>
              </a:rPr>
              <a:t>Domestic violence is a hidden problem</a:t>
            </a:r>
            <a:r>
              <a:rPr lang="en-US" sz="1400" dirty="0">
                <a:latin typeface="Verdana" pitchFamily="34" charset="0"/>
                <a:ea typeface="Verdana" pitchFamily="34" charset="0"/>
                <a:cs typeface="Verdana" pitchFamily="34" charset="0"/>
              </a:rPr>
              <a:t>. Another group I was a part of created a poster campaign to help increase awareness about this issue that hides among us. This is one of our posters. We don’t talk about it; it’s an easy problem to keep hidden away, behind closed doors.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2</a:t>
            </a:fld>
            <a:endParaRPr lang="en-US"/>
          </a:p>
        </p:txBody>
      </p:sp>
    </p:spTree>
    <p:extLst>
      <p:ext uri="{BB962C8B-B14F-4D97-AF65-F5344CB8AC3E}">
        <p14:creationId xmlns:p14="http://schemas.microsoft.com/office/powerpoint/2010/main" val="3620104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F36606-80DC-4578-8D08-7F1ABD8022AE}" type="slidenum">
              <a:rPr lang="en-US" smtClean="0"/>
              <a:t>20</a:t>
            </a:fld>
            <a:endParaRPr lang="en-US"/>
          </a:p>
        </p:txBody>
      </p:sp>
    </p:spTree>
    <p:extLst>
      <p:ext uri="{BB962C8B-B14F-4D97-AF65-F5344CB8AC3E}">
        <p14:creationId xmlns:p14="http://schemas.microsoft.com/office/powerpoint/2010/main" val="227515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Legal definitions of domestic violence usually </a:t>
            </a:r>
            <a:r>
              <a:rPr lang="en-US" sz="1400" b="1" dirty="0">
                <a:latin typeface="Verdana" pitchFamily="34" charset="0"/>
                <a:ea typeface="Verdana" pitchFamily="34" charset="0"/>
                <a:cs typeface="Verdana" pitchFamily="34" charset="0"/>
              </a:rPr>
              <a:t>define the relationship involved </a:t>
            </a:r>
            <a:r>
              <a:rPr lang="en-US" sz="1400" dirty="0">
                <a:latin typeface="Verdana" pitchFamily="34" charset="0"/>
                <a:ea typeface="Verdana" pitchFamily="34" charset="0"/>
                <a:cs typeface="Verdana" pitchFamily="34" charset="0"/>
              </a:rPr>
              <a:t>– family, marriage living together, etc… </a:t>
            </a:r>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Violence refers to </a:t>
            </a:r>
            <a:r>
              <a:rPr lang="en-US" sz="1400" b="1" dirty="0">
                <a:latin typeface="Verdana" pitchFamily="34" charset="0"/>
                <a:ea typeface="Verdana" pitchFamily="34" charset="0"/>
                <a:cs typeface="Verdana" pitchFamily="34" charset="0"/>
              </a:rPr>
              <a:t>causing harm in the relationship</a:t>
            </a:r>
            <a:r>
              <a:rPr lang="en-US" sz="1400" dirty="0">
                <a:latin typeface="Verdana" pitchFamily="34" charset="0"/>
                <a:ea typeface="Verdana" pitchFamily="34" charset="0"/>
                <a:cs typeface="Verdana" pitchFamily="34" charset="0"/>
              </a:rPr>
              <a:t>.</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This Gandhi quote may be an extreme definition; but we will see in this presentation that power over another , or one person imposing his or her will on another is at the heart of domestic violence. And it doesn’t always involve physical violence, there are many ways that control in a relationship is maintained.</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3</a:t>
            </a:fld>
            <a:endParaRPr lang="en-US"/>
          </a:p>
        </p:txBody>
      </p:sp>
    </p:spTree>
    <p:extLst>
      <p:ext uri="{BB962C8B-B14F-4D97-AF65-F5344CB8AC3E}">
        <p14:creationId xmlns:p14="http://schemas.microsoft.com/office/powerpoint/2010/main" val="292900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You will see when we hear stories, that </a:t>
            </a:r>
            <a:r>
              <a:rPr lang="en-US" sz="1400" b="1" dirty="0">
                <a:latin typeface="Verdana" pitchFamily="34" charset="0"/>
                <a:ea typeface="Verdana" pitchFamily="34" charset="0"/>
                <a:cs typeface="Verdana" pitchFamily="34" charset="0"/>
              </a:rPr>
              <a:t>each one is unique. At the same time, there are common themes </a:t>
            </a:r>
            <a:r>
              <a:rPr lang="en-US" sz="1400" dirty="0">
                <a:latin typeface="Verdana" pitchFamily="34" charset="0"/>
                <a:ea typeface="Verdana" pitchFamily="34" charset="0"/>
                <a:cs typeface="Verdana" pitchFamily="34" charset="0"/>
              </a:rPr>
              <a:t>that can be identified.</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4</a:t>
            </a:fld>
            <a:endParaRPr lang="en-US"/>
          </a:p>
        </p:txBody>
      </p:sp>
    </p:spTree>
    <p:extLst>
      <p:ext uri="{BB962C8B-B14F-4D97-AF65-F5344CB8AC3E}">
        <p14:creationId xmlns:p14="http://schemas.microsoft.com/office/powerpoint/2010/main" val="221532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5670"/>
          </a:xfrm>
        </p:spPr>
        <p:txBody>
          <a:bodyPr/>
          <a:lstStyle/>
          <a:p>
            <a:r>
              <a:rPr lang="en-US" sz="1400" b="1" dirty="0">
                <a:latin typeface="Verdana" pitchFamily="34" charset="0"/>
                <a:ea typeface="Verdana" pitchFamily="34" charset="0"/>
                <a:cs typeface="Verdana" pitchFamily="34" charset="0"/>
              </a:rPr>
              <a:t>Not anger out of control </a:t>
            </a:r>
            <a:r>
              <a:rPr lang="en-US" sz="1400" dirty="0">
                <a:latin typeface="Verdana" pitchFamily="34" charset="0"/>
                <a:ea typeface="Verdana" pitchFamily="34" charset="0"/>
                <a:cs typeface="Verdana" pitchFamily="34" charset="0"/>
              </a:rPr>
              <a:t>– those who abuse are very much in control and use anger as a way to intimidate their partners. </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a:t>
            </a:r>
            <a:r>
              <a:rPr lang="en-US" sz="1400" dirty="0">
                <a:latin typeface="Verdana" pitchFamily="34" charset="0"/>
                <a:ea typeface="Verdana" pitchFamily="34" charset="0"/>
                <a:cs typeface="Verdana" pitchFamily="34" charset="0"/>
              </a:rPr>
              <a:t>We need to emphasize that since the problem is NOT an anger management issue; </a:t>
            </a:r>
            <a:r>
              <a:rPr lang="en-US" sz="1400" b="1" dirty="0">
                <a:latin typeface="Verdana" pitchFamily="34" charset="0"/>
                <a:ea typeface="Verdana" pitchFamily="34" charset="0"/>
                <a:cs typeface="Verdana" pitchFamily="34" charset="0"/>
              </a:rPr>
              <a:t>anger management treatments and interventions are not effective</a:t>
            </a:r>
            <a:r>
              <a:rPr lang="en-US" sz="1400" dirty="0">
                <a:latin typeface="Verdana" pitchFamily="34" charset="0"/>
                <a:ea typeface="Verdana" pitchFamily="34" charset="0"/>
                <a:cs typeface="Verdana" pitchFamily="34" charset="0"/>
              </a:rPr>
              <a:t>. Group interventions, rather than individual counseling, in programs specifically designed for those who abuse others, have been shown to be the most effective in changing abusive behavior. This is a whole other topic and also an opportunity for the church.)</a:t>
            </a:r>
          </a:p>
          <a:p>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Back to list – DV is NOT: </a:t>
            </a:r>
            <a:r>
              <a:rPr lang="en-US" sz="1400" dirty="0">
                <a:latin typeface="Verdana" pitchFamily="34" charset="0"/>
                <a:ea typeface="Verdana" pitchFamily="34" charset="0"/>
                <a:cs typeface="Verdana" pitchFamily="34" charset="0"/>
              </a:rPr>
              <a:t>(See Handout Myths &amp; Facts)</a:t>
            </a:r>
          </a:p>
          <a:p>
            <a:pPr marL="291179" indent="-291179">
              <a:buFont typeface="Arial" pitchFamily="34" charset="0"/>
              <a:buChar char="•"/>
            </a:pPr>
            <a:r>
              <a:rPr lang="en-US" sz="1400" dirty="0">
                <a:latin typeface="Verdana" pitchFamily="34" charset="0"/>
                <a:ea typeface="Verdana" pitchFamily="34" charset="0"/>
                <a:cs typeface="Verdana" pitchFamily="34" charset="0"/>
              </a:rPr>
              <a:t>A small problem – No! it affects 1 in 3 women</a:t>
            </a:r>
          </a:p>
          <a:p>
            <a:pPr marL="291179" indent="-291179">
              <a:buFont typeface="Arial" pitchFamily="34" charset="0"/>
              <a:buChar char="•"/>
            </a:pPr>
            <a:r>
              <a:rPr lang="en-US" sz="1400" dirty="0">
                <a:latin typeface="Verdana" pitchFamily="34" charset="0"/>
                <a:ea typeface="Verdana" pitchFamily="34" charset="0"/>
                <a:cs typeface="Verdana" pitchFamily="34" charset="0"/>
              </a:rPr>
              <a:t>Caused by substance abuse – treat the substance abuse and you have a sober person who abuses</a:t>
            </a:r>
          </a:p>
          <a:p>
            <a:pPr marL="291179" indent="-291179">
              <a:buFont typeface="Arial" pitchFamily="34" charset="0"/>
              <a:buChar char="•"/>
            </a:pPr>
            <a:r>
              <a:rPr lang="en-US" sz="1400" dirty="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t>
            </a:r>
            <a:r>
              <a:rPr lang="en-US" sz="1400" dirty="0">
                <a:latin typeface="Verdana" pitchFamily="34" charset="0"/>
                <a:ea typeface="Verdana" pitchFamily="34" charset="0"/>
                <a:cs typeface="Verdana" pitchFamily="34" charset="0"/>
              </a:rPr>
              <a:t>in our churches, even when we don’t see it</a:t>
            </a:r>
          </a:p>
          <a:p>
            <a:pPr marL="291179" indent="-291179">
              <a:buFont typeface="Arial" pitchFamily="34" charset="0"/>
              <a:buChar char="•"/>
            </a:pPr>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DV IS all about power and control …</a:t>
            </a: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5</a:t>
            </a:fld>
            <a:endParaRPr lang="en-US" dirty="0"/>
          </a:p>
        </p:txBody>
      </p:sp>
    </p:spTree>
    <p:extLst>
      <p:ext uri="{BB962C8B-B14F-4D97-AF65-F5344CB8AC3E}">
        <p14:creationId xmlns:p14="http://schemas.microsoft.com/office/powerpoint/2010/main" val="228189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itchFamily="34" charset="0"/>
                <a:ea typeface="Verdana" pitchFamily="34" charset="0"/>
                <a:cs typeface="Verdana" pitchFamily="34" charset="0"/>
              </a:rPr>
              <a:t>Key components </a:t>
            </a:r>
            <a:r>
              <a:rPr lang="en-US" sz="1400" dirty="0">
                <a:latin typeface="Verdana" pitchFamily="34" charset="0"/>
                <a:ea typeface="Verdana" pitchFamily="34" charset="0"/>
                <a:cs typeface="Verdana" pitchFamily="34" charset="0"/>
              </a:rPr>
              <a:t>of the definition are that it is </a:t>
            </a:r>
            <a:r>
              <a:rPr lang="en-US" sz="1400" b="1" dirty="0">
                <a:latin typeface="Verdana" pitchFamily="34" charset="0"/>
                <a:ea typeface="Verdana" pitchFamily="34" charset="0"/>
                <a:cs typeface="Verdana" pitchFamily="34" charset="0"/>
              </a:rPr>
              <a:t>a pattern of behavior, not a one-time event</a:t>
            </a:r>
            <a:r>
              <a:rPr lang="en-US" sz="1400" dirty="0">
                <a:latin typeface="Verdana" pitchFamily="34" charset="0"/>
                <a:ea typeface="Verdana" pitchFamily="34" charset="0"/>
                <a:cs typeface="Verdana" pitchFamily="34" charset="0"/>
              </a:rPr>
              <a:t>.  And that the </a:t>
            </a:r>
            <a:r>
              <a:rPr lang="en-US" sz="1400" b="1" dirty="0">
                <a:latin typeface="Verdana" pitchFamily="34" charset="0"/>
                <a:ea typeface="Verdana" pitchFamily="34" charset="0"/>
                <a:cs typeface="Verdana" pitchFamily="34" charset="0"/>
              </a:rPr>
              <a:t>purpose </a:t>
            </a:r>
            <a:r>
              <a:rPr lang="en-US" sz="1400" dirty="0">
                <a:latin typeface="Verdana" pitchFamily="34" charset="0"/>
                <a:ea typeface="Verdana" pitchFamily="34" charset="0"/>
                <a:cs typeface="Verdana" pitchFamily="34" charset="0"/>
              </a:rPr>
              <a:t>of the intimidating behaviors is to establish and maintain </a:t>
            </a:r>
            <a:r>
              <a:rPr lang="en-US" sz="1400" b="1" dirty="0">
                <a:latin typeface="Verdana" pitchFamily="34" charset="0"/>
                <a:ea typeface="Verdana" pitchFamily="34" charset="0"/>
                <a:cs typeface="Verdana" pitchFamily="34" charset="0"/>
              </a:rPr>
              <a:t>control in the relationship</a:t>
            </a:r>
            <a:r>
              <a:rPr lang="en-US" sz="1400" dirty="0">
                <a:latin typeface="Verdana" pitchFamily="34" charset="0"/>
                <a:ea typeface="Verdana" pitchFamily="34" charset="0"/>
                <a:cs typeface="Verdana" pitchFamily="34" charset="0"/>
              </a:rPr>
              <a:t>.</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Also, that there are </a:t>
            </a:r>
            <a:r>
              <a:rPr lang="en-US" sz="1400" b="1" dirty="0">
                <a:latin typeface="Verdana" pitchFamily="34" charset="0"/>
                <a:ea typeface="Verdana" pitchFamily="34" charset="0"/>
                <a:cs typeface="Verdana" pitchFamily="34" charset="0"/>
              </a:rPr>
              <a:t>many tactics used </a:t>
            </a:r>
            <a:r>
              <a:rPr lang="en-US" sz="1400" dirty="0">
                <a:latin typeface="Verdana" pitchFamily="34" charset="0"/>
                <a:ea typeface="Verdana" pitchFamily="34" charset="0"/>
                <a:cs typeface="Verdana" pitchFamily="34" charset="0"/>
              </a:rPr>
              <a:t>to maintain control, threats may work just as well as actual physical violence – one women talked about how her husband called her in to talk with him while he sharpened his hunting knife or cleaned his gun; the message was clear. Damaging property or hurting pets can also be a form of abuse. The message can be,  “see how I hurt your pet, or destroyed something you love – I can do it to you too”. </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6</a:t>
            </a:fld>
            <a:endParaRPr lang="en-US"/>
          </a:p>
        </p:txBody>
      </p:sp>
    </p:spTree>
    <p:extLst>
      <p:ext uri="{BB962C8B-B14F-4D97-AF65-F5344CB8AC3E}">
        <p14:creationId xmlns:p14="http://schemas.microsoft.com/office/powerpoint/2010/main" val="393124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dirty="0">
                <a:latin typeface="Verdana" pitchFamily="34" charset="0"/>
                <a:ea typeface="Verdana" pitchFamily="34" charset="0"/>
                <a:cs typeface="Verdana" pitchFamily="34" charset="0"/>
              </a:rPr>
              <a:t>This may be hard to see – (Look at Handout w/Wheels)</a:t>
            </a:r>
          </a:p>
          <a:p>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Power and control is at the center of the wheel – it’s the driving force.</a:t>
            </a:r>
            <a:r>
              <a:rPr lang="en-US" sz="1400" dirty="0">
                <a:latin typeface="Verdana" pitchFamily="34" charset="0"/>
                <a:ea typeface="Verdana" pitchFamily="34" charset="0"/>
                <a:cs typeface="Verdana" pitchFamily="34" charset="0"/>
              </a:rPr>
              <a:t> Many different tactics can be used – and the severity may escalate. </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T</a:t>
            </a:r>
            <a:r>
              <a:rPr lang="en-US" sz="1400" dirty="0">
                <a:latin typeface="Verdana" pitchFamily="34" charset="0"/>
                <a:ea typeface="Verdana" pitchFamily="34" charset="0"/>
                <a:cs typeface="Verdana" pitchFamily="34" charset="0"/>
              </a:rPr>
              <a:t>he </a:t>
            </a:r>
            <a:r>
              <a:rPr lang="en-US" sz="1400" b="1" dirty="0">
                <a:latin typeface="Verdana" pitchFamily="34" charset="0"/>
                <a:ea typeface="Verdana" pitchFamily="34" charset="0"/>
                <a:cs typeface="Verdana" pitchFamily="34" charset="0"/>
              </a:rPr>
              <a:t>relationship does not start out being abusive</a:t>
            </a:r>
            <a:r>
              <a:rPr lang="en-US" sz="1400" dirty="0">
                <a:latin typeface="Verdana" pitchFamily="34" charset="0"/>
                <a:ea typeface="Verdana" pitchFamily="34" charset="0"/>
                <a:cs typeface="Verdana" pitchFamily="34" charset="0"/>
              </a:rPr>
              <a:t>, the abuser may be charming and sweet. Abuse may start out very subtly – one woman described being flattered when her partner expressed jealousy and didn’t want her to be away from him. That became abusive later in the relationship when he would not let her call or see friends, harshly demanded where she’d been, and falsely accused her of being unfaithful. </a:t>
            </a:r>
          </a:p>
          <a:p>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Often those who abuse are not aware that their behavior is abusive</a:t>
            </a:r>
            <a:r>
              <a:rPr lang="en-US" sz="1400" dirty="0">
                <a:latin typeface="Verdana" pitchFamily="34" charset="0"/>
                <a:ea typeface="Verdana" pitchFamily="34" charset="0"/>
                <a:cs typeface="Verdana" pitchFamily="34" charset="0"/>
              </a:rPr>
              <a:t>, they </a:t>
            </a:r>
            <a:r>
              <a:rPr lang="en-US" sz="1400" b="1" dirty="0">
                <a:latin typeface="Verdana" pitchFamily="34" charset="0"/>
                <a:ea typeface="Verdana" pitchFamily="34" charset="0"/>
                <a:cs typeface="Verdana" pitchFamily="34" charset="0"/>
              </a:rPr>
              <a:t>may feel that they are entitled </a:t>
            </a:r>
            <a:r>
              <a:rPr lang="en-US" sz="1400" dirty="0">
                <a:latin typeface="Verdana" pitchFamily="34" charset="0"/>
                <a:ea typeface="Verdana" pitchFamily="34" charset="0"/>
                <a:cs typeface="Verdana" pitchFamily="34" charset="0"/>
              </a:rPr>
              <a:t>to have things their way and </a:t>
            </a:r>
            <a:r>
              <a:rPr lang="en-US" sz="1400" b="1" dirty="0">
                <a:latin typeface="Verdana" pitchFamily="34" charset="0"/>
                <a:ea typeface="Verdana" pitchFamily="34" charset="0"/>
                <a:cs typeface="Verdana" pitchFamily="34" charset="0"/>
              </a:rPr>
              <a:t>may have little empathy or regard for their partner’s needs.</a:t>
            </a:r>
          </a:p>
          <a:p>
            <a:endParaRPr lang="en-US" sz="1400" dirty="0">
              <a:latin typeface="Verdana" pitchFamily="34" charset="0"/>
              <a:ea typeface="Verdana" pitchFamily="34" charset="0"/>
              <a:cs typeface="Verdana" pitchFamily="34"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algn="ctr" eaLnBrk="0" fontAlgn="base" hangingPunct="0">
              <a:spcBef>
                <a:spcPct val="0"/>
              </a:spcBef>
              <a:spcAft>
                <a:spcPct val="0"/>
              </a:spcAft>
              <a:defRPr>
                <a:solidFill>
                  <a:schemeClr val="tx1"/>
                </a:solidFill>
                <a:latin typeface="Tahoma" pitchFamily="34" charset="0"/>
              </a:defRPr>
            </a:lvl6pPr>
            <a:lvl7pPr marL="3028264" indent="-232943" algn="ctr" eaLnBrk="0" fontAlgn="base" hangingPunct="0">
              <a:spcBef>
                <a:spcPct val="0"/>
              </a:spcBef>
              <a:spcAft>
                <a:spcPct val="0"/>
              </a:spcAft>
              <a:defRPr>
                <a:solidFill>
                  <a:schemeClr val="tx1"/>
                </a:solidFill>
                <a:latin typeface="Tahoma" pitchFamily="34" charset="0"/>
              </a:defRPr>
            </a:lvl7pPr>
            <a:lvl8pPr marL="3494151" indent="-232943" algn="ctr" eaLnBrk="0" fontAlgn="base" hangingPunct="0">
              <a:spcBef>
                <a:spcPct val="0"/>
              </a:spcBef>
              <a:spcAft>
                <a:spcPct val="0"/>
              </a:spcAft>
              <a:defRPr>
                <a:solidFill>
                  <a:schemeClr val="tx1"/>
                </a:solidFill>
                <a:latin typeface="Tahoma" pitchFamily="34" charset="0"/>
              </a:defRPr>
            </a:lvl8pPr>
            <a:lvl9pPr marL="3960038" indent="-232943" algn="ctr" eaLnBrk="0" fontAlgn="base" hangingPunct="0">
              <a:spcBef>
                <a:spcPct val="0"/>
              </a:spcBef>
              <a:spcAft>
                <a:spcPct val="0"/>
              </a:spcAft>
              <a:defRPr>
                <a:solidFill>
                  <a:schemeClr val="tx1"/>
                </a:solidFill>
                <a:latin typeface="Tahoma" pitchFamily="34" charset="0"/>
              </a:defRPr>
            </a:lvl9pPr>
          </a:lstStyle>
          <a:p>
            <a:fld id="{14A1FAD0-7C65-4E9C-A95A-2EDDBB06D51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dirty="0">
                <a:latin typeface="Verdana" pitchFamily="34" charset="0"/>
                <a:ea typeface="Verdana" pitchFamily="34" charset="0"/>
                <a:cs typeface="Verdana" pitchFamily="34" charset="0"/>
              </a:rPr>
              <a:t>Here we can see qualities in a relationship that stand in contrast to the previous power and control wheel.</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In this case </a:t>
            </a:r>
            <a:r>
              <a:rPr lang="en-US" sz="1400" b="1" dirty="0">
                <a:latin typeface="Verdana" pitchFamily="34" charset="0"/>
                <a:ea typeface="Verdana" pitchFamily="34" charset="0"/>
                <a:cs typeface="Verdana" pitchFamily="34" charset="0"/>
              </a:rPr>
              <a:t>mutual respect </a:t>
            </a:r>
            <a:r>
              <a:rPr lang="en-US" sz="1400" dirty="0">
                <a:latin typeface="Verdana" pitchFamily="34" charset="0"/>
                <a:ea typeface="Verdana" pitchFamily="34" charset="0"/>
                <a:cs typeface="Verdana" pitchFamily="34" charset="0"/>
              </a:rPr>
              <a:t>is evident as both people live out their relationship as we are commanded to do by our Lord, considering the interests of others, not just our own (see Philippians 2).</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If we consider our relationships, </a:t>
            </a:r>
            <a:r>
              <a:rPr lang="en-US" sz="1400" b="1" dirty="0">
                <a:latin typeface="Verdana" pitchFamily="34" charset="0"/>
                <a:ea typeface="Verdana" pitchFamily="34" charset="0"/>
                <a:cs typeface="Verdana" pitchFamily="34" charset="0"/>
              </a:rPr>
              <a:t>equality does not mean that we are exactly the same </a:t>
            </a:r>
            <a:r>
              <a:rPr lang="en-US" sz="1400" dirty="0">
                <a:latin typeface="Verdana" pitchFamily="34" charset="0"/>
                <a:ea typeface="Verdana" pitchFamily="34" charset="0"/>
                <a:cs typeface="Verdana" pitchFamily="34" charset="0"/>
              </a:rPr>
              <a:t>– equality does not necessarily mean that we have the same roles at home or in church. What  it does mean is that </a:t>
            </a:r>
            <a:r>
              <a:rPr lang="en-US" sz="1400" b="1" dirty="0">
                <a:latin typeface="Verdana" pitchFamily="34" charset="0"/>
                <a:ea typeface="Verdana" pitchFamily="34" charset="0"/>
                <a:cs typeface="Verdana" pitchFamily="34" charset="0"/>
              </a:rPr>
              <a:t>each person has equal dignity, and is deserving of equal respect, because we are all created in the image of our Lord. </a:t>
            </a:r>
          </a:p>
          <a:p>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Marriages especially are holy and are to reflect the relationship between Christ and his church </a:t>
            </a:r>
            <a:r>
              <a:rPr lang="en-US" sz="1400" dirty="0">
                <a:latin typeface="Verdana" pitchFamily="34" charset="0"/>
                <a:ea typeface="Verdana" pitchFamily="34" charset="0"/>
                <a:cs typeface="Verdana" pitchFamily="34" charset="0"/>
              </a:rPr>
              <a:t>– there is no place for abuse there.</a:t>
            </a:r>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algn="ctr" eaLnBrk="0" fontAlgn="base" hangingPunct="0">
              <a:spcBef>
                <a:spcPct val="0"/>
              </a:spcBef>
              <a:spcAft>
                <a:spcPct val="0"/>
              </a:spcAft>
              <a:defRPr>
                <a:solidFill>
                  <a:schemeClr val="tx1"/>
                </a:solidFill>
                <a:latin typeface="Tahoma" pitchFamily="34" charset="0"/>
              </a:defRPr>
            </a:lvl6pPr>
            <a:lvl7pPr marL="3028264" indent="-232943" algn="ctr" eaLnBrk="0" fontAlgn="base" hangingPunct="0">
              <a:spcBef>
                <a:spcPct val="0"/>
              </a:spcBef>
              <a:spcAft>
                <a:spcPct val="0"/>
              </a:spcAft>
              <a:defRPr>
                <a:solidFill>
                  <a:schemeClr val="tx1"/>
                </a:solidFill>
                <a:latin typeface="Tahoma" pitchFamily="34" charset="0"/>
              </a:defRPr>
            </a:lvl7pPr>
            <a:lvl8pPr marL="3494151" indent="-232943" algn="ctr" eaLnBrk="0" fontAlgn="base" hangingPunct="0">
              <a:spcBef>
                <a:spcPct val="0"/>
              </a:spcBef>
              <a:spcAft>
                <a:spcPct val="0"/>
              </a:spcAft>
              <a:defRPr>
                <a:solidFill>
                  <a:schemeClr val="tx1"/>
                </a:solidFill>
                <a:latin typeface="Tahoma" pitchFamily="34" charset="0"/>
              </a:defRPr>
            </a:lvl8pPr>
            <a:lvl9pPr marL="3960038" indent="-232943" algn="ctr" eaLnBrk="0" fontAlgn="base" hangingPunct="0">
              <a:spcBef>
                <a:spcPct val="0"/>
              </a:spcBef>
              <a:spcAft>
                <a:spcPct val="0"/>
              </a:spcAft>
              <a:defRPr>
                <a:solidFill>
                  <a:schemeClr val="tx1"/>
                </a:solidFill>
                <a:latin typeface="Tahoma" pitchFamily="34" charset="0"/>
              </a:defRPr>
            </a:lvl9pPr>
          </a:lstStyle>
          <a:p>
            <a:fld id="{0B7953D3-DDA5-420A-B298-3ACE631B172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We often don’t think of</a:t>
            </a:r>
            <a:r>
              <a:rPr lang="en-US" sz="1400" b="1" dirty="0">
                <a:latin typeface="Verdana" pitchFamily="34" charset="0"/>
                <a:ea typeface="Verdana" pitchFamily="34" charset="0"/>
                <a:cs typeface="Verdana" pitchFamily="34" charset="0"/>
              </a:rPr>
              <a:t> children </a:t>
            </a:r>
            <a:r>
              <a:rPr lang="en-US" sz="1400" dirty="0">
                <a:latin typeface="Verdana" pitchFamily="34" charset="0"/>
                <a:ea typeface="Verdana" pitchFamily="34" charset="0"/>
                <a:cs typeface="Verdana" pitchFamily="34" charset="0"/>
              </a:rPr>
              <a:t>when we think of </a:t>
            </a:r>
            <a:r>
              <a:rPr lang="en-US" sz="1400" dirty="0">
                <a:latin typeface="Verdana" pitchFamily="34" charset="0"/>
                <a:ea typeface="Verdana" pitchFamily="34" charset="0"/>
                <a:cs typeface="Verdana" pitchFamily="34" charset="0"/>
              </a:rPr>
              <a:t>d</a:t>
            </a:r>
            <a:r>
              <a:rPr lang="en-US" sz="1400" dirty="0">
                <a:latin typeface="Verdana" pitchFamily="34" charset="0"/>
                <a:ea typeface="Verdana" pitchFamily="34" charset="0"/>
                <a:cs typeface="Verdana" pitchFamily="34" charset="0"/>
              </a:rPr>
              <a:t>omestic violence – but it affects them and many of the </a:t>
            </a:r>
            <a:r>
              <a:rPr lang="en-US" sz="1400" b="1" dirty="0">
                <a:latin typeface="Verdana" pitchFamily="34" charset="0"/>
                <a:ea typeface="Verdana" pitchFamily="34" charset="0"/>
                <a:cs typeface="Verdana" pitchFamily="34" charset="0"/>
              </a:rPr>
              <a:t>effects are devastating and can last into adulthood.</a:t>
            </a:r>
          </a:p>
          <a:p>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Trauma effects brain development</a:t>
            </a:r>
            <a:r>
              <a:rPr lang="en-US" sz="1400" dirty="0">
                <a:latin typeface="Verdana" pitchFamily="34" charset="0"/>
                <a:ea typeface="Verdana" pitchFamily="34" charset="0"/>
                <a:cs typeface="Verdana" pitchFamily="34" charset="0"/>
              </a:rPr>
              <a:t>; prolonged trauma experienced over years can have serious long-term effects.</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In addition to the effects of the trauma of abuse, </a:t>
            </a:r>
            <a:r>
              <a:rPr lang="en-US" sz="1400" b="1" dirty="0">
                <a:latin typeface="Verdana" pitchFamily="34" charset="0"/>
                <a:ea typeface="Verdana" pitchFamily="34" charset="0"/>
                <a:cs typeface="Verdana" pitchFamily="34" charset="0"/>
              </a:rPr>
              <a:t>children learn what they live at home</a:t>
            </a:r>
            <a:r>
              <a:rPr lang="en-US" sz="1400" dirty="0">
                <a:latin typeface="Verdana" pitchFamily="34" charset="0"/>
                <a:ea typeface="Verdana" pitchFamily="34" charset="0"/>
                <a:cs typeface="Verdana" pitchFamily="34" charset="0"/>
              </a:rPr>
              <a:t>. Experts believe that children who are raised in abusive homes learn that violence is an effective way to resolve conflict. They may </a:t>
            </a:r>
            <a:r>
              <a:rPr lang="en-US" sz="1400" b="1" dirty="0">
                <a:latin typeface="Verdana" pitchFamily="34" charset="0"/>
                <a:ea typeface="Verdana" pitchFamily="34" charset="0"/>
                <a:cs typeface="Verdana" pitchFamily="34" charset="0"/>
              </a:rPr>
              <a:t>replicate what they’ve seen (what they’ve learned) in their own relationships as teens and as adults. </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6F36606-80DC-4578-8D08-7F1ABD8022AE}" type="slidenum">
              <a:rPr lang="en-US" smtClean="0"/>
              <a:t>9</a:t>
            </a:fld>
            <a:endParaRPr lang="en-US"/>
          </a:p>
        </p:txBody>
      </p:sp>
    </p:spTree>
    <p:extLst>
      <p:ext uri="{BB962C8B-B14F-4D97-AF65-F5344CB8AC3E}">
        <p14:creationId xmlns:p14="http://schemas.microsoft.com/office/powerpoint/2010/main" val="315330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C1245-CF49-4EBA-8445-090D7386A9CD}" type="datetime1">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406081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4346B-4336-4210-8493-C9EAEA89D902}" type="datetime1">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365186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6952D-BBBE-4903-8EF0-383A44A806B4}" type="datetime1">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422011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E359B-99DE-49CD-BABF-EBFEFCE12324}" type="datetime1">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79594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362B0-5C04-457F-A8EA-7F2FDBE852AA}" type="datetime1">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221158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6C9341-9053-4BC6-AE42-20AB024B8D4D}" type="datetime1">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41644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60655-52D3-45A3-928F-21F97B13F226}" type="datetime1">
              <a:rPr lang="en-US" smtClean="0"/>
              <a:t>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222322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B038BA-41CD-45CF-ADE6-E6F67A0D0FC3}" type="datetime1">
              <a:rPr lang="en-US" smtClean="0"/>
              <a:t>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81728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43AE0-EB8B-4DFB-BD81-90481628253E}" type="datetime1">
              <a:rPr lang="en-US" smtClean="0"/>
              <a:t>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61585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AE2C3-05FF-4497-ACAE-ABC1EDDF038D}" type="datetime1">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158503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C817C-1BD7-4F23-9583-E69656F2ED03}" type="datetime1">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2733-92BA-4F8A-BEAA-4246C39C1905}" type="slidenum">
              <a:rPr lang="en-US" smtClean="0"/>
              <a:t>‹#›</a:t>
            </a:fld>
            <a:endParaRPr lang="en-US"/>
          </a:p>
        </p:txBody>
      </p:sp>
    </p:spTree>
    <p:extLst>
      <p:ext uri="{BB962C8B-B14F-4D97-AF65-F5344CB8AC3E}">
        <p14:creationId xmlns:p14="http://schemas.microsoft.com/office/powerpoint/2010/main" val="358810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2D3C5-3581-403B-BEAD-4D723625AC14}" type="datetime1">
              <a:rPr lang="en-US" smtClean="0"/>
              <a:t>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12733-92BA-4F8A-BEAA-4246C39C1905}" type="slidenum">
              <a:rPr lang="en-US" smtClean="0"/>
              <a:t>‹#›</a:t>
            </a:fld>
            <a:endParaRPr lang="en-US"/>
          </a:p>
        </p:txBody>
      </p:sp>
    </p:spTree>
    <p:extLst>
      <p:ext uri="{BB962C8B-B14F-4D97-AF65-F5344CB8AC3E}">
        <p14:creationId xmlns:p14="http://schemas.microsoft.com/office/powerpoint/2010/main" val="42074697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estoredrelationship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rcna.org/safechurch" TargetMode="External"/><Relationship Id="rId5" Type="http://schemas.openxmlformats.org/officeDocument/2006/relationships/hyperlink" Target="http://www.faithtrustinstitute.org/" TargetMode="External"/><Relationship Id="rId4" Type="http://schemas.openxmlformats.org/officeDocument/2006/relationships/hyperlink" Target="http://www.theraveproject.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heraveprojec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restoredrelationshi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quality.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b="1" dirty="0" smtClean="0">
                <a:latin typeface="Verdana" pitchFamily="34" charset="0"/>
                <a:ea typeface="Verdana" pitchFamily="34" charset="0"/>
                <a:cs typeface="Verdana" pitchFamily="34" charset="0"/>
              </a:rPr>
              <a:t>Domestic Violence</a:t>
            </a:r>
            <a:endParaRPr lang="en-US" b="1"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1371600" y="3429000"/>
            <a:ext cx="6400800" cy="2590800"/>
          </a:xfrm>
        </p:spPr>
        <p:txBody>
          <a:bodyPr>
            <a:normAutofit/>
          </a:bodyPr>
          <a:lstStyle/>
          <a:p>
            <a:r>
              <a:rPr lang="en-US" b="1" dirty="0" smtClean="0">
                <a:solidFill>
                  <a:schemeClr val="tx1"/>
                </a:solidFill>
              </a:rPr>
              <a:t>AKA: Relationship Abuse</a:t>
            </a:r>
          </a:p>
          <a:p>
            <a:r>
              <a:rPr lang="en-US" b="1" dirty="0" smtClean="0">
                <a:solidFill>
                  <a:schemeClr val="tx1"/>
                </a:solidFill>
              </a:rPr>
              <a:t>Interpersonal Abuse</a:t>
            </a:r>
          </a:p>
          <a:p>
            <a:r>
              <a:rPr lang="en-US" b="1" dirty="0" smtClean="0">
                <a:solidFill>
                  <a:schemeClr val="tx1"/>
                </a:solidFill>
              </a:rPr>
              <a:t>Intimate Partner Violence</a:t>
            </a:r>
          </a:p>
          <a:p>
            <a:r>
              <a:rPr lang="en-US" b="1" dirty="0" smtClean="0">
                <a:solidFill>
                  <a:schemeClr val="tx1"/>
                </a:solidFill>
              </a:rPr>
              <a:t>Family Violence</a:t>
            </a:r>
          </a:p>
        </p:txBody>
      </p:sp>
    </p:spTree>
    <p:extLst>
      <p:ext uri="{BB962C8B-B14F-4D97-AF65-F5344CB8AC3E}">
        <p14:creationId xmlns:p14="http://schemas.microsoft.com/office/powerpoint/2010/main" val="2383299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Verdana" pitchFamily="34" charset="0"/>
                <a:ea typeface="Verdana" pitchFamily="34" charset="0"/>
                <a:cs typeface="Verdana" pitchFamily="34" charset="0"/>
              </a:rPr>
              <a:t>The Way of </a:t>
            </a:r>
            <a:r>
              <a:rPr lang="en-US" b="1" dirty="0">
                <a:latin typeface="Verdana" pitchFamily="34" charset="0"/>
                <a:ea typeface="Verdana" pitchFamily="34" charset="0"/>
                <a:cs typeface="Verdana" pitchFamily="34" charset="0"/>
              </a:rPr>
              <a:t>o</a:t>
            </a:r>
            <a:r>
              <a:rPr lang="en-US" b="1" dirty="0" smtClean="0">
                <a:latin typeface="Verdana" pitchFamily="34" charset="0"/>
                <a:ea typeface="Verdana" pitchFamily="34" charset="0"/>
                <a:cs typeface="Verdana" pitchFamily="34" charset="0"/>
              </a:rPr>
              <a:t>ur Lord</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371600"/>
            <a:ext cx="8229600" cy="5486400"/>
          </a:xfrm>
        </p:spPr>
        <p:txBody>
          <a:bodyPr>
            <a:noAutofit/>
          </a:bodyPr>
          <a:lstStyle/>
          <a:p>
            <a:pPr marL="0" indent="0">
              <a:lnSpc>
                <a:spcPct val="120000"/>
              </a:lnSpc>
              <a:spcBef>
                <a:spcPts val="0"/>
              </a:spcBef>
              <a:buNone/>
            </a:pPr>
            <a:r>
              <a:rPr lang="en-US" sz="3000" i="1" dirty="0" smtClean="0"/>
              <a:t>Do nothing out of selfish ambition or vain conceit. Rather, in humility value others above yourselves…  </a:t>
            </a:r>
          </a:p>
          <a:p>
            <a:pPr marL="0" indent="0">
              <a:lnSpc>
                <a:spcPct val="120000"/>
              </a:lnSpc>
              <a:spcBef>
                <a:spcPts val="0"/>
              </a:spcBef>
              <a:buNone/>
            </a:pPr>
            <a:r>
              <a:rPr lang="en-US" sz="3000" i="1" dirty="0" smtClean="0"/>
              <a:t>In your relationships with one another, have the same attitude of mind Christ Jesus had:  Who, being in very nature</a:t>
            </a:r>
            <a:r>
              <a:rPr lang="en-US" sz="3000" i="1" baseline="30000" dirty="0"/>
              <a:t> </a:t>
            </a:r>
            <a:r>
              <a:rPr lang="en-US" sz="3000" i="1" dirty="0" smtClean="0"/>
              <a:t>God,  did not consider equality with God something to be used to his own advantage; rather, he made himself nothing … he humbled himself by becoming obedient to death— even death on a cross!                      </a:t>
            </a:r>
            <a:r>
              <a:rPr lang="en-US" sz="3000" dirty="0" smtClean="0"/>
              <a:t>- Philippians 2: 3- 11</a:t>
            </a:r>
          </a:p>
        </p:txBody>
      </p:sp>
    </p:spTree>
    <p:extLst>
      <p:ext uri="{BB962C8B-B14F-4D97-AF65-F5344CB8AC3E}">
        <p14:creationId xmlns:p14="http://schemas.microsoft.com/office/powerpoint/2010/main" val="412212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latin typeface="Verdana" pitchFamily="34" charset="0"/>
                <a:ea typeface="Verdana" pitchFamily="34" charset="0"/>
                <a:cs typeface="Verdana" pitchFamily="34" charset="0"/>
              </a:rPr>
              <a:t>Two Kinds of Power</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5257800"/>
          </a:xfrm>
        </p:spPr>
        <p:txBody>
          <a:bodyPr/>
          <a:lstStyle/>
          <a:p>
            <a:pPr marL="0" indent="0">
              <a:buNone/>
            </a:pPr>
            <a:r>
              <a:rPr lang="en-US" dirty="0" smtClean="0"/>
              <a:t>The kingdoms of this world place their trust  in whatever coercive power they can use over others … The “</a:t>
            </a:r>
            <a:r>
              <a:rPr lang="en-US" b="1" dirty="0" smtClean="0"/>
              <a:t>power of the sword</a:t>
            </a:r>
            <a:r>
              <a:rPr lang="en-US" dirty="0" smtClean="0"/>
              <a:t>”</a:t>
            </a:r>
          </a:p>
          <a:p>
            <a:pPr marL="0" indent="0">
              <a:buNone/>
            </a:pPr>
            <a:r>
              <a:rPr lang="en-US" dirty="0" smtClean="0"/>
              <a:t>By CONTRAST, the Kingdom of God refuses to use coercive power over others, choosing instead to rely on a power shown in humble, self-sacrificing love … The “</a:t>
            </a:r>
            <a:r>
              <a:rPr lang="en-US" b="1" dirty="0" smtClean="0"/>
              <a:t>power of the cross</a:t>
            </a:r>
            <a:r>
              <a:rPr lang="en-US" dirty="0" smtClean="0"/>
              <a:t>”</a:t>
            </a:r>
          </a:p>
          <a:p>
            <a:pPr marL="0" indent="0" algn="ctr">
              <a:buNone/>
            </a:pPr>
            <a:r>
              <a:rPr lang="en-US" b="1" dirty="0" smtClean="0"/>
              <a:t>Transforming, Ultimate Power = The Cross </a:t>
            </a:r>
            <a:endParaRPr lang="en-US" b="1" dirty="0"/>
          </a:p>
        </p:txBody>
      </p:sp>
    </p:spTree>
    <p:extLst>
      <p:ext uri="{BB962C8B-B14F-4D97-AF65-F5344CB8AC3E}">
        <p14:creationId xmlns:p14="http://schemas.microsoft.com/office/powerpoint/2010/main" val="306363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latin typeface="Verdana" pitchFamily="34" charset="0"/>
                <a:ea typeface="Verdana" pitchFamily="34" charset="0"/>
                <a:cs typeface="Verdana" pitchFamily="34" charset="0"/>
              </a:rPr>
              <a:t>Why do Churches Care?</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5257800"/>
          </a:xfrm>
        </p:spPr>
        <p:txBody>
          <a:bodyPr>
            <a:normAutofit/>
          </a:bodyPr>
          <a:lstStyle/>
          <a:p>
            <a:r>
              <a:rPr lang="en-US" b="1" dirty="0" smtClean="0"/>
              <a:t>We are a light to the world</a:t>
            </a:r>
          </a:p>
          <a:p>
            <a:pPr lvl="1"/>
            <a:r>
              <a:rPr lang="en-US" sz="3000" dirty="0" smtClean="0"/>
              <a:t>We are not representing Christ well when abuse exists in our communities</a:t>
            </a:r>
          </a:p>
          <a:p>
            <a:pPr lvl="1"/>
            <a:r>
              <a:rPr lang="en-US" sz="3000" dirty="0" smtClean="0"/>
              <a:t>Our marriages are a reflection of Christ and the Church</a:t>
            </a:r>
          </a:p>
          <a:p>
            <a:pPr marL="0" indent="0">
              <a:buNone/>
            </a:pPr>
            <a:endParaRPr lang="en-US" sz="1100" dirty="0" smtClean="0"/>
          </a:p>
          <a:p>
            <a:r>
              <a:rPr lang="en-US" b="1" dirty="0" smtClean="0"/>
              <a:t>We are one body</a:t>
            </a:r>
          </a:p>
          <a:p>
            <a:pPr lvl="1"/>
            <a:r>
              <a:rPr lang="en-US" sz="3000" dirty="0" smtClean="0"/>
              <a:t>When one part hurts it hurts the whole body</a:t>
            </a:r>
          </a:p>
          <a:p>
            <a:pPr lvl="1"/>
            <a:r>
              <a:rPr lang="en-US" sz="3000" dirty="0" smtClean="0"/>
              <a:t>We are called to love and to care for one another</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8867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05590396"/>
              </p:ext>
            </p:extLst>
          </p:nvPr>
        </p:nvGraphicFramePr>
        <p:xfrm>
          <a:off x="228600" y="762000"/>
          <a:ext cx="8701212" cy="5630862"/>
        </p:xfrm>
        <a:graphic>
          <a:graphicData uri="http://schemas.openxmlformats.org/presentationml/2006/ole">
            <mc:AlternateContent xmlns:mc="http://schemas.openxmlformats.org/markup-compatibility/2006">
              <mc:Choice xmlns:v="urn:schemas-microsoft-com:vml" Requires="v">
                <p:oleObj spid="_x0000_s4118" name="Acrobat Document" r:id="rId4" imgW="11658600" imgH="7543800" progId="AcroExch.Document.7">
                  <p:embed/>
                </p:oleObj>
              </mc:Choice>
              <mc:Fallback>
                <p:oleObj name="Acrobat Document" r:id="rId4" imgW="11658600" imgH="7543800" progId="AcroExch.Document.7">
                  <p:embed/>
                  <p:pic>
                    <p:nvPicPr>
                      <p:cNvPr id="0" name=""/>
                      <p:cNvPicPr/>
                      <p:nvPr/>
                    </p:nvPicPr>
                    <p:blipFill>
                      <a:blip r:embed="rId5"/>
                      <a:stretch>
                        <a:fillRect/>
                      </a:stretch>
                    </p:blipFill>
                    <p:spPr>
                      <a:xfrm>
                        <a:off x="228600" y="762000"/>
                        <a:ext cx="8701212" cy="5630862"/>
                      </a:xfrm>
                      <a:prstGeom prst="rect">
                        <a:avLst/>
                      </a:prstGeom>
                    </p:spPr>
                  </p:pic>
                </p:oleObj>
              </mc:Fallback>
            </mc:AlternateContent>
          </a:graphicData>
        </a:graphic>
      </p:graphicFrame>
    </p:spTree>
    <p:extLst>
      <p:ext uri="{BB962C8B-B14F-4D97-AF65-F5344CB8AC3E}">
        <p14:creationId xmlns:p14="http://schemas.microsoft.com/office/powerpoint/2010/main" val="310628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Signs – Take Notice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Unexplained bruises or injuries</a:t>
            </a:r>
          </a:p>
          <a:p>
            <a:r>
              <a:rPr lang="en-US" dirty="0" smtClean="0"/>
              <a:t>Absences from work or school</a:t>
            </a:r>
          </a:p>
          <a:p>
            <a:r>
              <a:rPr lang="en-US" dirty="0" smtClean="0"/>
              <a:t>Low self-esteem – lack of confidence</a:t>
            </a:r>
          </a:p>
          <a:p>
            <a:r>
              <a:rPr lang="en-US" dirty="0" smtClean="0"/>
              <a:t>Trouble identifying feelings and expressing needs</a:t>
            </a:r>
          </a:p>
          <a:p>
            <a:r>
              <a:rPr lang="en-US" dirty="0" smtClean="0"/>
              <a:t>Fear of conflict – gives in easily</a:t>
            </a:r>
          </a:p>
          <a:p>
            <a:r>
              <a:rPr lang="en-US" dirty="0" smtClean="0"/>
              <a:t>Self Blame</a:t>
            </a:r>
          </a:p>
          <a:p>
            <a:r>
              <a:rPr lang="en-US" dirty="0" smtClean="0"/>
              <a:t>Making excuses</a:t>
            </a:r>
          </a:p>
        </p:txBody>
      </p:sp>
    </p:spTree>
    <p:extLst>
      <p:ext uri="{BB962C8B-B14F-4D97-AF65-F5344CB8AC3E}">
        <p14:creationId xmlns:p14="http://schemas.microsoft.com/office/powerpoint/2010/main" val="165448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Verdana" pitchFamily="34" charset="0"/>
                <a:ea typeface="Verdana" pitchFamily="34" charset="0"/>
                <a:cs typeface="Verdana" pitchFamily="34" charset="0"/>
              </a:rPr>
              <a:t>How Can Churches Help?</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95400"/>
            <a:ext cx="8229600" cy="5410200"/>
          </a:xfrm>
        </p:spPr>
        <p:txBody>
          <a:bodyPr/>
          <a:lstStyle/>
          <a:p>
            <a:pPr marL="0" indent="0">
              <a:buNone/>
            </a:pPr>
            <a:r>
              <a:rPr lang="en-US" b="1" dirty="0" smtClean="0"/>
              <a:t>Be a Safe Place, a sanctuary from abuse</a:t>
            </a:r>
          </a:p>
          <a:p>
            <a:pPr lvl="1"/>
            <a:r>
              <a:rPr lang="en-US" sz="3000" dirty="0" smtClean="0"/>
              <a:t>Understand Abuse Dynamics</a:t>
            </a:r>
          </a:p>
          <a:p>
            <a:pPr lvl="1"/>
            <a:r>
              <a:rPr lang="en-US" sz="3000" dirty="0" smtClean="0"/>
              <a:t>Speak Out! It’s OK to talk about it here</a:t>
            </a:r>
          </a:p>
          <a:p>
            <a:pPr marL="0" indent="0">
              <a:buNone/>
            </a:pPr>
            <a:r>
              <a:rPr lang="en-US" b="1" dirty="0" smtClean="0"/>
              <a:t>Listen, Listen, Listen!</a:t>
            </a:r>
          </a:p>
          <a:p>
            <a:pPr lvl="1"/>
            <a:r>
              <a:rPr lang="en-US" sz="3000" dirty="0" smtClean="0"/>
              <a:t>Two ears; one mouth</a:t>
            </a:r>
          </a:p>
          <a:p>
            <a:pPr lvl="1"/>
            <a:r>
              <a:rPr lang="en-US" sz="3000" dirty="0" smtClean="0"/>
              <a:t>You don’t need all the answers</a:t>
            </a:r>
          </a:p>
          <a:p>
            <a:pPr marL="0" indent="0">
              <a:buNone/>
            </a:pPr>
            <a:r>
              <a:rPr lang="en-US" b="1" dirty="0" smtClean="0"/>
              <a:t>Point to resources</a:t>
            </a:r>
          </a:p>
          <a:p>
            <a:pPr lvl="1"/>
            <a:r>
              <a:rPr lang="en-US" sz="3000" dirty="0" smtClean="0"/>
              <a:t>Provide “walk-alongside” support</a:t>
            </a:r>
          </a:p>
          <a:p>
            <a:pPr lvl="1"/>
            <a:r>
              <a:rPr lang="en-US" sz="3000" dirty="0" smtClean="0"/>
              <a:t>Be available over time</a:t>
            </a:r>
          </a:p>
          <a:p>
            <a:endParaRPr lang="en-US" dirty="0"/>
          </a:p>
        </p:txBody>
      </p:sp>
    </p:spTree>
    <p:extLst>
      <p:ext uri="{BB962C8B-B14F-4D97-AF65-F5344CB8AC3E}">
        <p14:creationId xmlns:p14="http://schemas.microsoft.com/office/powerpoint/2010/main" val="3347378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4000" b="1" dirty="0" smtClean="0">
                <a:latin typeface="Verdana" pitchFamily="34" charset="0"/>
                <a:ea typeface="Verdana" pitchFamily="34" charset="0"/>
                <a:cs typeface="Verdana" pitchFamily="34" charset="0"/>
              </a:rPr>
              <a:t>Top 10 Checklist for Churches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228600" y="1066800"/>
            <a:ext cx="8763000" cy="5410200"/>
          </a:xfrm>
        </p:spPr>
        <p:txBody>
          <a:bodyPr>
            <a:normAutofit fontScale="92500"/>
          </a:bodyPr>
          <a:lstStyle/>
          <a:p>
            <a:r>
              <a:rPr lang="en-US" dirty="0" smtClean="0"/>
              <a:t>Do you offer a listening ear?</a:t>
            </a:r>
          </a:p>
          <a:p>
            <a:r>
              <a:rPr lang="en-US" dirty="0" smtClean="0"/>
              <a:t>Is there abuse information in the restroom?</a:t>
            </a:r>
          </a:p>
          <a:p>
            <a:r>
              <a:rPr lang="en-US" dirty="0" smtClean="0"/>
              <a:t>Do you partner with the local shelter?</a:t>
            </a:r>
          </a:p>
          <a:p>
            <a:r>
              <a:rPr lang="en-US" dirty="0" smtClean="0"/>
              <a:t>Is abuse discussed in youth group?</a:t>
            </a:r>
          </a:p>
          <a:p>
            <a:r>
              <a:rPr lang="en-US" dirty="0" smtClean="0"/>
              <a:t>Do you make appropriate referrals?</a:t>
            </a:r>
          </a:p>
          <a:p>
            <a:r>
              <a:rPr lang="en-US" dirty="0" smtClean="0"/>
              <a:t>Is abuse discussed in pre-marital counseling?</a:t>
            </a:r>
          </a:p>
          <a:p>
            <a:r>
              <a:rPr lang="en-US" dirty="0" smtClean="0"/>
              <a:t>Do you realize the importance of spiritual resources?</a:t>
            </a:r>
          </a:p>
          <a:p>
            <a:r>
              <a:rPr lang="en-US" dirty="0" smtClean="0"/>
              <a:t>Do you offer ministry opportunities for those who have received care to give back?</a:t>
            </a:r>
          </a:p>
          <a:p>
            <a:r>
              <a:rPr lang="en-US" dirty="0" smtClean="0"/>
              <a:t>Do you hold those who abuse accountable?</a:t>
            </a:r>
          </a:p>
          <a:p>
            <a:endParaRPr lang="en-US" dirty="0"/>
          </a:p>
        </p:txBody>
      </p:sp>
    </p:spTree>
    <p:extLst>
      <p:ext uri="{BB962C8B-B14F-4D97-AF65-F5344CB8AC3E}">
        <p14:creationId xmlns:p14="http://schemas.microsoft.com/office/powerpoint/2010/main" val="3684890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Resources for Churches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371600"/>
            <a:ext cx="8382000" cy="5105400"/>
          </a:xfrm>
        </p:spPr>
        <p:txBody>
          <a:bodyPr>
            <a:normAutofit/>
          </a:bodyPr>
          <a:lstStyle/>
          <a:p>
            <a:pPr marL="0" indent="0">
              <a:buNone/>
            </a:pPr>
            <a:r>
              <a:rPr lang="en-US" b="1" dirty="0" smtClean="0"/>
              <a:t>Restored – Packet for Churches: </a:t>
            </a:r>
            <a:r>
              <a:rPr lang="en-US" dirty="0" smtClean="0">
                <a:hlinkClick r:id="rId3"/>
              </a:rPr>
              <a:t>www.restoredrelationships.org</a:t>
            </a:r>
            <a:endParaRPr lang="en-US" dirty="0" smtClean="0"/>
          </a:p>
          <a:p>
            <a:pPr marL="0" indent="0">
              <a:buNone/>
            </a:pPr>
            <a:endParaRPr lang="en-US" sz="800" dirty="0" smtClean="0"/>
          </a:p>
          <a:p>
            <a:pPr marL="0" indent="0">
              <a:buNone/>
            </a:pPr>
            <a:r>
              <a:rPr lang="en-US" b="1" dirty="0" smtClean="0"/>
              <a:t>RAVE – Religion and Violence E-learning: </a:t>
            </a:r>
            <a:r>
              <a:rPr lang="en-US" dirty="0" smtClean="0">
                <a:hlinkClick r:id="rId4"/>
              </a:rPr>
              <a:t>www.theraveproject.com</a:t>
            </a:r>
            <a:r>
              <a:rPr lang="en-US" dirty="0" smtClean="0"/>
              <a:t> </a:t>
            </a:r>
          </a:p>
          <a:p>
            <a:pPr marL="0" indent="0">
              <a:buNone/>
            </a:pPr>
            <a:endParaRPr lang="en-US" sz="800" dirty="0" smtClean="0"/>
          </a:p>
          <a:p>
            <a:pPr marL="0" indent="0">
              <a:buNone/>
            </a:pPr>
            <a:r>
              <a:rPr lang="en-US" b="1" dirty="0" smtClean="0"/>
              <a:t>Faith Trust Institute: </a:t>
            </a:r>
            <a:r>
              <a:rPr lang="en-US" dirty="0" smtClean="0">
                <a:hlinkClick r:id="rId5"/>
              </a:rPr>
              <a:t>www.faithtrustinstitute.org</a:t>
            </a:r>
            <a:r>
              <a:rPr lang="en-US" dirty="0" smtClean="0"/>
              <a:t> </a:t>
            </a:r>
          </a:p>
          <a:p>
            <a:pPr marL="0" indent="0">
              <a:buNone/>
            </a:pPr>
            <a:endParaRPr lang="en-US" sz="800" dirty="0"/>
          </a:p>
          <a:p>
            <a:pPr marL="0" indent="0">
              <a:buNone/>
            </a:pPr>
            <a:r>
              <a:rPr lang="en-US" b="1" dirty="0" smtClean="0"/>
              <a:t>Safe Church Ministry: </a:t>
            </a:r>
            <a:r>
              <a:rPr lang="en-US" dirty="0" smtClean="0">
                <a:hlinkClick r:id="rId6"/>
              </a:rPr>
              <a:t>www.crcna.org/safechurch</a:t>
            </a:r>
            <a:r>
              <a:rPr lang="en-US" dirty="0" smtClean="0"/>
              <a:t> </a:t>
            </a:r>
          </a:p>
          <a:p>
            <a:pPr lvl="1"/>
            <a:r>
              <a:rPr lang="en-US" sz="3200" b="1" dirty="0"/>
              <a:t>	</a:t>
            </a:r>
            <a:r>
              <a:rPr lang="en-US" sz="3200" dirty="0" smtClean="0"/>
              <a:t>SCM: A Church Leader’s Role</a:t>
            </a:r>
          </a:p>
          <a:p>
            <a:pPr lvl="1"/>
            <a:r>
              <a:rPr lang="en-US" sz="3200" dirty="0" smtClean="0"/>
              <a:t> Wheels; Survivor Stories; Etc…</a:t>
            </a:r>
          </a:p>
          <a:p>
            <a:pPr marL="0" indent="0">
              <a:buNone/>
            </a:pPr>
            <a:endParaRPr lang="en-US" dirty="0"/>
          </a:p>
          <a:p>
            <a:pPr lvl="1"/>
            <a:endParaRPr lang="en-US" dirty="0" smtClean="0"/>
          </a:p>
        </p:txBody>
      </p:sp>
    </p:spTree>
    <p:extLst>
      <p:ext uri="{BB962C8B-B14F-4D97-AF65-F5344CB8AC3E}">
        <p14:creationId xmlns:p14="http://schemas.microsoft.com/office/powerpoint/2010/main" val="303514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DV Continuum of Care</a:t>
            </a:r>
            <a:endParaRPr lang="en-US" sz="4000" b="1" dirty="0">
              <a:latin typeface="Verdana" pitchFamily="34" charset="0"/>
              <a:ea typeface="Verdana" pitchFamily="34" charset="0"/>
              <a:cs typeface="Verdan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5348172"/>
              </p:ext>
            </p:extLst>
          </p:nvPr>
        </p:nvGraphicFramePr>
        <p:xfrm>
          <a:off x="304800" y="1371600"/>
          <a:ext cx="8534400" cy="5322229"/>
        </p:xfrm>
        <a:graphic>
          <a:graphicData uri="http://schemas.openxmlformats.org/drawingml/2006/table">
            <a:tbl>
              <a:tblPr firstRow="1" firstCol="1" bandRow="1">
                <a:tableStyleId>{5C22544A-7EE6-4342-B048-85BDC9FD1C3A}</a:tableStyleId>
              </a:tblPr>
              <a:tblGrid>
                <a:gridCol w="1384854"/>
                <a:gridCol w="2383182"/>
                <a:gridCol w="2383182"/>
                <a:gridCol w="2383182"/>
              </a:tblGrid>
              <a:tr h="558012">
                <a:tc>
                  <a:txBody>
                    <a:bodyPr/>
                    <a:lstStyle/>
                    <a:p>
                      <a:pPr marL="0" marR="0">
                        <a:spcBef>
                          <a:spcPts val="0"/>
                        </a:spcBef>
                        <a:spcAft>
                          <a:spcPts val="0"/>
                        </a:spcAft>
                      </a:pPr>
                      <a:r>
                        <a:rPr lang="en-US" sz="1600" dirty="0">
                          <a:effectLst/>
                          <a:latin typeface="Arial Narrow" pitchFamily="34" charset="0"/>
                        </a:rPr>
                        <a:t> </a:t>
                      </a:r>
                      <a:endParaRPr lang="en-US" sz="1600" dirty="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1            2            3</a:t>
                      </a:r>
                      <a:endParaRPr lang="en-US" sz="1600" dirty="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4            5            6</a:t>
                      </a:r>
                      <a:endParaRPr lang="en-US" sz="1600" dirty="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a:effectLst/>
                          <a:latin typeface="Arial Narrow" pitchFamily="34" charset="0"/>
                        </a:rPr>
                        <a:t>7            8            9            10</a:t>
                      </a:r>
                      <a:endParaRPr lang="en-US" sz="1600">
                        <a:effectLst/>
                        <a:latin typeface="Arial Narrow" pitchFamily="34" charset="0"/>
                        <a:ea typeface="Times New Roman"/>
                        <a:cs typeface="Calibri"/>
                      </a:endParaRPr>
                    </a:p>
                  </a:txBody>
                  <a:tcPr marL="49163" marR="49163" marT="49163" marB="49163"/>
                </a:tc>
              </a:tr>
              <a:tr h="558012">
                <a:tc>
                  <a:txBody>
                    <a:bodyPr/>
                    <a:lstStyle/>
                    <a:p>
                      <a:pPr marL="0" marR="0">
                        <a:spcBef>
                          <a:spcPts val="0"/>
                        </a:spcBef>
                        <a:spcAft>
                          <a:spcPts val="0"/>
                        </a:spcAft>
                      </a:pPr>
                      <a:r>
                        <a:rPr lang="en-US" sz="1600">
                          <a:effectLst/>
                          <a:latin typeface="Arial Narrow" pitchFamily="34" charset="0"/>
                        </a:rPr>
                        <a:t>Level of Danger</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a:effectLst/>
                          <a:latin typeface="Arial Narrow" pitchFamily="34" charset="0"/>
                        </a:rPr>
                        <a:t>Guarded – General Risk</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Elevated – Significant Risk</a:t>
                      </a:r>
                      <a:endParaRPr lang="en-US" sz="1600" dirty="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Extreme – Severe Risk</a:t>
                      </a:r>
                      <a:endParaRPr lang="en-US" sz="1600" dirty="0">
                        <a:effectLst/>
                        <a:latin typeface="Arial Narrow" pitchFamily="34" charset="0"/>
                        <a:ea typeface="Times New Roman"/>
                        <a:cs typeface="Calibri"/>
                      </a:endParaRPr>
                    </a:p>
                  </a:txBody>
                  <a:tcPr marL="49163" marR="49163" marT="49163" marB="49163"/>
                </a:tc>
              </a:tr>
              <a:tr h="1741024">
                <a:tc>
                  <a:txBody>
                    <a:bodyPr/>
                    <a:lstStyle/>
                    <a:p>
                      <a:pPr marL="0" marR="0">
                        <a:spcBef>
                          <a:spcPts val="0"/>
                        </a:spcBef>
                        <a:spcAft>
                          <a:spcPts val="0"/>
                        </a:spcAft>
                      </a:pPr>
                      <a:r>
                        <a:rPr lang="en-US" sz="1600">
                          <a:effectLst/>
                          <a:latin typeface="Arial Narrow" pitchFamily="34" charset="0"/>
                        </a:rPr>
                        <a:t> </a:t>
                      </a:r>
                    </a:p>
                    <a:p>
                      <a:pPr marL="0" marR="0">
                        <a:spcBef>
                          <a:spcPts val="0"/>
                        </a:spcBef>
                        <a:spcAft>
                          <a:spcPts val="0"/>
                        </a:spcAft>
                      </a:pPr>
                      <a:r>
                        <a:rPr lang="en-US" sz="1600">
                          <a:effectLst/>
                          <a:latin typeface="Arial Narrow" pitchFamily="34" charset="0"/>
                        </a:rPr>
                        <a:t> </a:t>
                      </a:r>
                    </a:p>
                    <a:p>
                      <a:pPr marL="0" marR="0">
                        <a:spcBef>
                          <a:spcPts val="0"/>
                        </a:spcBef>
                        <a:spcAft>
                          <a:spcPts val="0"/>
                        </a:spcAft>
                      </a:pPr>
                      <a:r>
                        <a:rPr lang="en-US" sz="1600">
                          <a:effectLst/>
                          <a:latin typeface="Arial Narrow" pitchFamily="34" charset="0"/>
                        </a:rPr>
                        <a:t> </a:t>
                      </a:r>
                    </a:p>
                    <a:p>
                      <a:pPr marL="0" marR="0">
                        <a:spcBef>
                          <a:spcPts val="0"/>
                        </a:spcBef>
                        <a:spcAft>
                          <a:spcPts val="0"/>
                        </a:spcAft>
                      </a:pPr>
                      <a:r>
                        <a:rPr lang="en-US" sz="1600">
                          <a:effectLst/>
                          <a:latin typeface="Arial Narrow" pitchFamily="34" charset="0"/>
                        </a:rPr>
                        <a:t>Symptoms</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Occasional incidents of belittling, name calling, and truth twisting. May believe partner is caring but feels like “walking on eggshells”.  </a:t>
                      </a:r>
                      <a:endParaRPr lang="en-US" sz="1600" dirty="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Frequent incidents involving yelling, screaming, hitting, stalking, making threats. There is isolation from friends and family and fear of partner. </a:t>
                      </a:r>
                      <a:endParaRPr lang="en-US" sz="1600" dirty="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Frequent incidents of being beaten physically and verbally, threats with a knife, gun or some other weapon, strangulation, or destroying property. Fear of death from partner.</a:t>
                      </a:r>
                      <a:endParaRPr lang="en-US" sz="1600" dirty="0">
                        <a:effectLst/>
                        <a:latin typeface="Arial Narrow" pitchFamily="34" charset="0"/>
                        <a:ea typeface="Times New Roman"/>
                        <a:cs typeface="Calibri"/>
                      </a:endParaRPr>
                    </a:p>
                  </a:txBody>
                  <a:tcPr marL="49163" marR="49163" marT="49163" marB="49163"/>
                </a:tc>
              </a:tr>
              <a:tr h="423372">
                <a:tc>
                  <a:txBody>
                    <a:bodyPr/>
                    <a:lstStyle/>
                    <a:p>
                      <a:pPr marL="0" marR="0">
                        <a:spcBef>
                          <a:spcPts val="0"/>
                        </a:spcBef>
                        <a:spcAft>
                          <a:spcPts val="0"/>
                        </a:spcAft>
                      </a:pPr>
                      <a:r>
                        <a:rPr lang="en-US" sz="1600">
                          <a:effectLst/>
                          <a:latin typeface="Arial Narrow" pitchFamily="34" charset="0"/>
                        </a:rPr>
                        <a:t>Level of Care</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a:effectLst/>
                          <a:latin typeface="Arial Narrow" pitchFamily="34" charset="0"/>
                        </a:rPr>
                        <a:t>Minimum</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a:effectLst/>
                          <a:latin typeface="Arial Narrow" pitchFamily="34" charset="0"/>
                        </a:rPr>
                        <a:t>Moderate</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Maximum</a:t>
                      </a:r>
                      <a:endParaRPr lang="en-US" sz="1600" dirty="0">
                        <a:effectLst/>
                        <a:latin typeface="Arial Narrow" pitchFamily="34" charset="0"/>
                        <a:ea typeface="Times New Roman"/>
                        <a:cs typeface="Calibri"/>
                      </a:endParaRPr>
                    </a:p>
                  </a:txBody>
                  <a:tcPr marL="49163" marR="49163" marT="49163" marB="49163"/>
                </a:tc>
              </a:tr>
              <a:tr h="1977627">
                <a:tc>
                  <a:txBody>
                    <a:bodyPr/>
                    <a:lstStyle/>
                    <a:p>
                      <a:pPr marL="0" marR="0">
                        <a:spcBef>
                          <a:spcPts val="0"/>
                        </a:spcBef>
                        <a:spcAft>
                          <a:spcPts val="0"/>
                        </a:spcAft>
                      </a:pPr>
                      <a:r>
                        <a:rPr lang="en-US" sz="1600">
                          <a:effectLst/>
                          <a:latin typeface="Arial Narrow" pitchFamily="34" charset="0"/>
                        </a:rPr>
                        <a:t> </a:t>
                      </a:r>
                    </a:p>
                    <a:p>
                      <a:pPr marL="0" marR="0">
                        <a:spcBef>
                          <a:spcPts val="0"/>
                        </a:spcBef>
                        <a:spcAft>
                          <a:spcPts val="0"/>
                        </a:spcAft>
                      </a:pPr>
                      <a:r>
                        <a:rPr lang="en-US" sz="1600">
                          <a:effectLst/>
                          <a:latin typeface="Arial Narrow" pitchFamily="34" charset="0"/>
                        </a:rPr>
                        <a:t> </a:t>
                      </a:r>
                    </a:p>
                    <a:p>
                      <a:pPr marL="0" marR="0">
                        <a:spcBef>
                          <a:spcPts val="0"/>
                        </a:spcBef>
                        <a:spcAft>
                          <a:spcPts val="0"/>
                        </a:spcAft>
                      </a:pPr>
                      <a:r>
                        <a:rPr lang="en-US" sz="1600">
                          <a:effectLst/>
                          <a:latin typeface="Arial Narrow" pitchFamily="34" charset="0"/>
                        </a:rPr>
                        <a:t>Goal of Care</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a:effectLst/>
                          <a:latin typeface="Arial Narrow" pitchFamily="34" charset="0"/>
                        </a:rPr>
                        <a:t>Offer the one victimized education and counseling resources so that she or he can learn about DV and be proactive in thinking about safety</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a:effectLst/>
                          <a:latin typeface="Arial Narrow" pitchFamily="34" charset="0"/>
                        </a:rPr>
                        <a:t>Safety is a priority. Education about DV and counseling resources are needed, as well as a safety plan so the one victimized is empowered, knowing how to get to safety. </a:t>
                      </a:r>
                      <a:endParaRPr lang="en-US" sz="1600">
                        <a:effectLst/>
                        <a:latin typeface="Arial Narrow" pitchFamily="34" charset="0"/>
                        <a:ea typeface="Times New Roman"/>
                        <a:cs typeface="Calibri"/>
                      </a:endParaRPr>
                    </a:p>
                  </a:txBody>
                  <a:tcPr marL="49163" marR="49163" marT="49163" marB="49163"/>
                </a:tc>
                <a:tc>
                  <a:txBody>
                    <a:bodyPr/>
                    <a:lstStyle/>
                    <a:p>
                      <a:pPr marL="0" marR="0">
                        <a:spcBef>
                          <a:spcPts val="0"/>
                        </a:spcBef>
                        <a:spcAft>
                          <a:spcPts val="0"/>
                        </a:spcAft>
                      </a:pPr>
                      <a:r>
                        <a:rPr lang="en-US" sz="1600" dirty="0">
                          <a:effectLst/>
                          <a:latin typeface="Arial Narrow" pitchFamily="34" charset="0"/>
                        </a:rPr>
                        <a:t>Safety is the top priority. This is a dangerous situation. Offer resources to help the one victimized get to a safe place like a shelter. Help from police is recommended to gather belongings.</a:t>
                      </a:r>
                      <a:endParaRPr lang="en-US" sz="1600" dirty="0">
                        <a:effectLst/>
                        <a:latin typeface="Arial Narrow" pitchFamily="34" charset="0"/>
                        <a:ea typeface="Times New Roman"/>
                        <a:cs typeface="Calibri"/>
                      </a:endParaRPr>
                    </a:p>
                  </a:txBody>
                  <a:tcPr marL="49163" marR="49163" marT="49163" marB="49163"/>
                </a:tc>
              </a:tr>
            </a:tbl>
          </a:graphicData>
        </a:graphic>
      </p:graphicFrame>
    </p:spTree>
    <p:extLst>
      <p:ext uri="{BB962C8B-B14F-4D97-AF65-F5344CB8AC3E}">
        <p14:creationId xmlns:p14="http://schemas.microsoft.com/office/powerpoint/2010/main" val="1712862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What can </a:t>
            </a:r>
            <a:r>
              <a:rPr lang="en-US" sz="4800" b="1" dirty="0" smtClean="0">
                <a:latin typeface="Verdana" pitchFamily="34" charset="0"/>
                <a:ea typeface="Verdana" pitchFamily="34" charset="0"/>
                <a:cs typeface="Verdana" pitchFamily="34" charset="0"/>
              </a:rPr>
              <a:t>WE</a:t>
            </a:r>
            <a:r>
              <a:rPr lang="en-US" sz="4000" b="1" dirty="0" smtClean="0">
                <a:latin typeface="Verdana" pitchFamily="34" charset="0"/>
                <a:ea typeface="Verdana" pitchFamily="34" charset="0"/>
                <a:cs typeface="Verdana" pitchFamily="34" charset="0"/>
              </a:rPr>
              <a:t> do?</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r>
              <a:rPr lang="en-US" b="1" dirty="0" smtClean="0"/>
              <a:t>From what we’ve heard today:</a:t>
            </a:r>
          </a:p>
          <a:p>
            <a:pPr marL="0" indent="0">
              <a:buNone/>
            </a:pPr>
            <a:endParaRPr lang="en-US" dirty="0"/>
          </a:p>
          <a:p>
            <a:r>
              <a:rPr lang="en-US" dirty="0" smtClean="0"/>
              <a:t>What would we like to see in our churches?</a:t>
            </a:r>
          </a:p>
          <a:p>
            <a:endParaRPr lang="en-US" dirty="0"/>
          </a:p>
          <a:p>
            <a:r>
              <a:rPr lang="en-US" dirty="0" smtClean="0"/>
              <a:t>What are possible next steps for action?</a:t>
            </a:r>
          </a:p>
          <a:p>
            <a:endParaRPr lang="en-US" dirty="0" smtClean="0"/>
          </a:p>
          <a:p>
            <a:r>
              <a:rPr lang="en-US" dirty="0" smtClean="0"/>
              <a:t>What are we willing to do?</a:t>
            </a:r>
            <a:endParaRPr lang="en-US" dirty="0"/>
          </a:p>
        </p:txBody>
      </p:sp>
    </p:spTree>
    <p:extLst>
      <p:ext uri="{BB962C8B-B14F-4D97-AF65-F5344CB8AC3E}">
        <p14:creationId xmlns:p14="http://schemas.microsoft.com/office/powerpoint/2010/main" val="56873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17001431"/>
              </p:ext>
            </p:extLst>
          </p:nvPr>
        </p:nvGraphicFramePr>
        <p:xfrm>
          <a:off x="1371600" y="0"/>
          <a:ext cx="6477000" cy="10012753"/>
        </p:xfrm>
        <a:graphic>
          <a:graphicData uri="http://schemas.openxmlformats.org/presentationml/2006/ole">
            <mc:AlternateContent xmlns:mc="http://schemas.openxmlformats.org/markup-compatibility/2006">
              <mc:Choice xmlns:v="urn:schemas-microsoft-com:vml" Requires="v">
                <p:oleObj spid="_x0000_s3093" name="Acrobat Document" r:id="rId4" imgW="7543800" imgH="11658600" progId="AcroExch.Document.7">
                  <p:embed/>
                </p:oleObj>
              </mc:Choice>
              <mc:Fallback>
                <p:oleObj name="Acrobat Document" r:id="rId4" imgW="7543800" imgH="11658600" progId="AcroExch.Document.7">
                  <p:embed/>
                  <p:pic>
                    <p:nvPicPr>
                      <p:cNvPr id="0" name=""/>
                      <p:cNvPicPr/>
                      <p:nvPr/>
                    </p:nvPicPr>
                    <p:blipFill>
                      <a:blip r:embed="rId5"/>
                      <a:stretch>
                        <a:fillRect/>
                      </a:stretch>
                    </p:blipFill>
                    <p:spPr>
                      <a:xfrm>
                        <a:off x="1371600" y="0"/>
                        <a:ext cx="6477000" cy="10012753"/>
                      </a:xfrm>
                      <a:prstGeom prst="rect">
                        <a:avLst/>
                      </a:prstGeom>
                    </p:spPr>
                  </p:pic>
                </p:oleObj>
              </mc:Fallback>
            </mc:AlternateContent>
          </a:graphicData>
        </a:graphic>
      </p:graphicFrame>
    </p:spTree>
    <p:extLst>
      <p:ext uri="{BB962C8B-B14F-4D97-AF65-F5344CB8AC3E}">
        <p14:creationId xmlns:p14="http://schemas.microsoft.com/office/powerpoint/2010/main" val="2240462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solidFill>
                  <a:schemeClr val="tx1"/>
                </a:solidFill>
              </a:rPr>
              <a:t>Thank YOU!</a:t>
            </a:r>
          </a:p>
          <a:p>
            <a:endParaRPr lang="en-US" dirty="0"/>
          </a:p>
        </p:txBody>
      </p:sp>
    </p:spTree>
    <p:extLst>
      <p:ext uri="{BB962C8B-B14F-4D97-AF65-F5344CB8AC3E}">
        <p14:creationId xmlns:p14="http://schemas.microsoft.com/office/powerpoint/2010/main" val="2362104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ea typeface="Verdana" pitchFamily="34" charset="0"/>
                <a:cs typeface="Verdana" pitchFamily="34" charset="0"/>
              </a:rPr>
              <a:t>What is it?</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t>Domestic</a:t>
            </a:r>
            <a:r>
              <a:rPr lang="en-US" dirty="0" smtClean="0"/>
              <a:t> – refers to relationship</a:t>
            </a:r>
          </a:p>
          <a:p>
            <a:pPr marL="0" indent="0">
              <a:buNone/>
            </a:pPr>
            <a:r>
              <a:rPr lang="en-US" dirty="0" smtClean="0"/>
              <a:t>   Blood, Marriage, Residence, Intimate Partners</a:t>
            </a:r>
          </a:p>
          <a:p>
            <a:pPr marL="0" indent="0">
              <a:buNone/>
            </a:pPr>
            <a:r>
              <a:rPr lang="en-US" b="1" dirty="0" smtClean="0"/>
              <a:t>Violence</a:t>
            </a:r>
            <a:r>
              <a:rPr lang="en-US" dirty="0" smtClean="0"/>
              <a:t> – refers to harm</a:t>
            </a:r>
          </a:p>
          <a:p>
            <a:pPr marL="0" indent="0">
              <a:buNone/>
            </a:pPr>
            <a:r>
              <a:rPr lang="en-US" dirty="0" smtClean="0"/>
              <a:t>   Physical, sexual, emotional </a:t>
            </a:r>
          </a:p>
          <a:p>
            <a:pPr marL="0" indent="0">
              <a:buNone/>
            </a:pPr>
            <a:endParaRPr lang="en-US" dirty="0"/>
          </a:p>
          <a:p>
            <a:pPr marL="0" indent="0" algn="ctr">
              <a:buNone/>
            </a:pPr>
            <a:r>
              <a:rPr lang="en-US" i="1" dirty="0" smtClean="0"/>
              <a:t>“Any attempt to impose my will on another human being is an act of violence”</a:t>
            </a:r>
          </a:p>
          <a:p>
            <a:pPr marL="0" indent="0" algn="r">
              <a:buNone/>
            </a:pPr>
            <a:r>
              <a:rPr lang="en-US" dirty="0" smtClean="0"/>
              <a:t>- Mahatma Ghandi </a:t>
            </a:r>
          </a:p>
          <a:p>
            <a:pPr marL="0" indent="0">
              <a:buNone/>
            </a:pPr>
            <a:endParaRPr lang="en-US" dirty="0"/>
          </a:p>
        </p:txBody>
      </p:sp>
    </p:spTree>
    <p:extLst>
      <p:ext uri="{BB962C8B-B14F-4D97-AF65-F5344CB8AC3E}">
        <p14:creationId xmlns:p14="http://schemas.microsoft.com/office/powerpoint/2010/main" val="2536002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ea typeface="Verdana" pitchFamily="34" charset="0"/>
                <a:cs typeface="Verdana" pitchFamily="34" charset="0"/>
              </a:rPr>
              <a:t>Listen to The Voices</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en-US" b="1" dirty="0" smtClean="0">
                <a:latin typeface="Verdana" pitchFamily="34" charset="0"/>
                <a:ea typeface="Verdana" pitchFamily="34" charset="0"/>
                <a:cs typeface="Verdana" pitchFamily="34" charset="0"/>
              </a:rPr>
              <a:t>Video: When Love Hurts</a:t>
            </a:r>
          </a:p>
          <a:p>
            <a:pPr marL="0" indent="0" algn="ctr">
              <a:buNone/>
            </a:pPr>
            <a:r>
              <a:rPr lang="en-US" b="1" dirty="0" smtClean="0">
                <a:latin typeface="Verdana" pitchFamily="34" charset="0"/>
                <a:ea typeface="Verdana" pitchFamily="34" charset="0"/>
                <a:cs typeface="Verdana" pitchFamily="34" charset="0"/>
              </a:rPr>
              <a:t>and/or</a:t>
            </a:r>
          </a:p>
          <a:p>
            <a:pPr marL="0" indent="0" algn="ctr">
              <a:buNone/>
            </a:pPr>
            <a:r>
              <a:rPr lang="en-US" b="1" dirty="0" smtClean="0">
                <a:latin typeface="Verdana" pitchFamily="34" charset="0"/>
                <a:ea typeface="Verdana" pitchFamily="34" charset="0"/>
                <a:cs typeface="Verdana" pitchFamily="34" charset="0"/>
              </a:rPr>
              <a:t>Video: Battered Hearts </a:t>
            </a:r>
          </a:p>
          <a:p>
            <a:pPr marL="0" indent="0" algn="ctr">
              <a:buNone/>
            </a:pPr>
            <a:r>
              <a:rPr lang="en-US" b="1" dirty="0" smtClean="0">
                <a:latin typeface="Verdana" pitchFamily="34" charset="0"/>
                <a:ea typeface="Verdana" pitchFamily="34" charset="0"/>
                <a:cs typeface="Verdana" pitchFamily="34" charset="0"/>
              </a:rPr>
              <a:t>And/or</a:t>
            </a:r>
          </a:p>
          <a:p>
            <a:pPr marL="0" indent="0" algn="ctr">
              <a:buNone/>
            </a:pPr>
            <a:r>
              <a:rPr lang="en-US" b="1" dirty="0" smtClean="0">
                <a:latin typeface="Verdana" pitchFamily="34" charset="0"/>
                <a:ea typeface="Verdana" pitchFamily="34" charset="0"/>
                <a:cs typeface="Verdana" pitchFamily="34" charset="0"/>
              </a:rPr>
              <a:t>Dramatic Reading</a:t>
            </a:r>
          </a:p>
          <a:p>
            <a:pPr marL="0" lvl="0" indent="0" algn="ctr">
              <a:buNone/>
            </a:pPr>
            <a:r>
              <a:rPr lang="en-US" b="1" dirty="0" smtClean="0">
                <a:solidFill>
                  <a:prstClr val="black"/>
                </a:solidFill>
                <a:latin typeface="Verdana" pitchFamily="34" charset="0"/>
                <a:ea typeface="Verdana" pitchFamily="34" charset="0"/>
                <a:cs typeface="Verdana" pitchFamily="34" charset="0"/>
                <a:hlinkClick r:id="rId3"/>
              </a:rPr>
              <a:t>www.theraveproject.com</a:t>
            </a:r>
            <a:endParaRPr lang="en-US" b="1" dirty="0" smtClean="0">
              <a:solidFill>
                <a:prstClr val="black"/>
              </a:solidFill>
              <a:latin typeface="Verdana" pitchFamily="34" charset="0"/>
              <a:ea typeface="Verdana" pitchFamily="34" charset="0"/>
              <a:cs typeface="Verdana" pitchFamily="34" charset="0"/>
            </a:endParaRPr>
          </a:p>
          <a:p>
            <a:pPr marL="0" lvl="0" indent="0" algn="ctr">
              <a:buNone/>
            </a:pPr>
            <a:r>
              <a:rPr lang="en-US" b="1" dirty="0" smtClean="0">
                <a:solidFill>
                  <a:prstClr val="black"/>
                </a:solidFill>
                <a:latin typeface="Verdana" pitchFamily="34" charset="0"/>
                <a:ea typeface="Verdana" pitchFamily="34" charset="0"/>
                <a:cs typeface="Verdana" pitchFamily="34" charset="0"/>
                <a:hlinkClick r:id="rId4"/>
              </a:rPr>
              <a:t>www.restoredrelationships.org</a:t>
            </a:r>
            <a:endParaRPr lang="en-US" b="1" dirty="0" smtClean="0">
              <a:solidFill>
                <a:prstClr val="black"/>
              </a:solidFill>
              <a:latin typeface="Verdana" pitchFamily="34" charset="0"/>
              <a:ea typeface="Verdana" pitchFamily="34" charset="0"/>
              <a:cs typeface="Verdana" pitchFamily="34" charset="0"/>
            </a:endParaRPr>
          </a:p>
          <a:p>
            <a:pPr marL="0" lvl="0" indent="0" algn="ctr">
              <a:buNone/>
            </a:pPr>
            <a:endParaRPr lang="en-US" b="1" dirty="0">
              <a:solidFill>
                <a:prstClr val="black"/>
              </a:solidFill>
              <a:latin typeface="Verdana" pitchFamily="34" charset="0"/>
              <a:ea typeface="Verdana" pitchFamily="34" charset="0"/>
              <a:cs typeface="Verdana" pitchFamily="34" charset="0"/>
            </a:endParaRPr>
          </a:p>
          <a:p>
            <a:pPr marL="0" indent="0" algn="ctr">
              <a:buNone/>
            </a:pPr>
            <a:endParaRPr lang="en-U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835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Verdana" pitchFamily="34" charset="0"/>
                <a:ea typeface="Verdana" pitchFamily="34" charset="0"/>
                <a:cs typeface="Verdana" pitchFamily="34" charset="0"/>
              </a:rPr>
              <a:t>Power &amp; Control</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800600"/>
          </a:xfrm>
        </p:spPr>
        <p:txBody>
          <a:bodyPr>
            <a:normAutofit fontScale="92500"/>
          </a:bodyPr>
          <a:lstStyle/>
          <a:p>
            <a:pPr marL="0" indent="0">
              <a:buNone/>
            </a:pPr>
            <a:r>
              <a:rPr lang="en-US" sz="3500" b="1" dirty="0" smtClean="0">
                <a:solidFill>
                  <a:schemeClr val="tx1"/>
                </a:solidFill>
              </a:rPr>
              <a:t>Domestic Violence is NOT (Myths we believe)</a:t>
            </a:r>
          </a:p>
          <a:p>
            <a:r>
              <a:rPr lang="en-US" dirty="0" smtClean="0"/>
              <a:t>An anger management issue</a:t>
            </a:r>
          </a:p>
          <a:p>
            <a:r>
              <a:rPr lang="en-US" dirty="0" smtClean="0">
                <a:solidFill>
                  <a:schemeClr val="tx1"/>
                </a:solidFill>
              </a:rPr>
              <a:t>A small problem that only affects a few people</a:t>
            </a:r>
          </a:p>
          <a:p>
            <a:r>
              <a:rPr lang="en-US" dirty="0" smtClean="0"/>
              <a:t>Caused by substance abuse</a:t>
            </a:r>
          </a:p>
          <a:p>
            <a:r>
              <a:rPr lang="en-US" dirty="0" smtClean="0"/>
              <a:t>Happening somewhere else, not in my church</a:t>
            </a:r>
          </a:p>
          <a:p>
            <a:pPr marL="0" indent="0">
              <a:buNone/>
            </a:pPr>
            <a:r>
              <a:rPr lang="en-US" b="1" dirty="0" smtClean="0"/>
              <a:t>Domestic Violence IS </a:t>
            </a:r>
          </a:p>
          <a:p>
            <a:r>
              <a:rPr lang="en-US" dirty="0" smtClean="0"/>
              <a:t>Hidden, happening here, even in my church </a:t>
            </a:r>
          </a:p>
          <a:p>
            <a:r>
              <a:rPr lang="en-US" b="1" dirty="0" smtClean="0">
                <a:solidFill>
                  <a:schemeClr val="tx1"/>
                </a:solidFill>
              </a:rPr>
              <a:t>ALL ABOUT POWER &amp; CONTROL</a:t>
            </a:r>
          </a:p>
        </p:txBody>
      </p:sp>
    </p:spTree>
    <p:extLst>
      <p:ext uri="{BB962C8B-B14F-4D97-AF65-F5344CB8AC3E}">
        <p14:creationId xmlns:p14="http://schemas.microsoft.com/office/powerpoint/2010/main" val="200254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ea typeface="Verdana" pitchFamily="34" charset="0"/>
                <a:cs typeface="Verdana" pitchFamily="34" charset="0"/>
              </a:rPr>
              <a:t>A Definition</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r>
              <a:rPr lang="en-US" b="1" dirty="0" smtClean="0"/>
              <a:t>Domestic Violence:</a:t>
            </a:r>
          </a:p>
          <a:p>
            <a:pPr marL="0" indent="0">
              <a:buNone/>
            </a:pPr>
            <a:endParaRPr lang="en-US" sz="1000" b="1" dirty="0" smtClean="0"/>
          </a:p>
          <a:p>
            <a:pPr marL="0" indent="0">
              <a:buNone/>
            </a:pPr>
            <a:r>
              <a:rPr lang="en-US" b="1" i="1" dirty="0" smtClean="0"/>
              <a:t>A pattern of behaviors used to establish control </a:t>
            </a:r>
            <a:r>
              <a:rPr lang="en-US" dirty="0" smtClean="0"/>
              <a:t>over another person through coercion, fear, intimidation, emotional abuse, social isolation, or other methods, which </a:t>
            </a:r>
            <a:r>
              <a:rPr lang="en-US" b="1" i="1" dirty="0" smtClean="0"/>
              <a:t>often  (not always) includes</a:t>
            </a:r>
            <a:r>
              <a:rPr lang="en-US" dirty="0" smtClean="0"/>
              <a:t> the use of, or the threat of, </a:t>
            </a:r>
            <a:r>
              <a:rPr lang="en-US" b="1" i="1" dirty="0" smtClean="0"/>
              <a:t>physical or sexual violence </a:t>
            </a:r>
            <a:endParaRPr lang="en-US" b="1" i="1" dirty="0"/>
          </a:p>
        </p:txBody>
      </p:sp>
    </p:spTree>
    <p:extLst>
      <p:ext uri="{BB962C8B-B14F-4D97-AF65-F5344CB8AC3E}">
        <p14:creationId xmlns:p14="http://schemas.microsoft.com/office/powerpoint/2010/main" val="9126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extLst>
              <p:ext uri="{D42A27DB-BD31-4B8C-83A1-F6EECF244321}">
                <p14:modId xmlns:p14="http://schemas.microsoft.com/office/powerpoint/2010/main" val="839072733"/>
              </p:ext>
            </p:extLst>
          </p:nvPr>
        </p:nvGraphicFramePr>
        <p:xfrm>
          <a:off x="0" y="0"/>
          <a:ext cx="5940425" cy="7688263"/>
        </p:xfrm>
        <a:graphic>
          <a:graphicData uri="http://schemas.openxmlformats.org/presentationml/2006/ole">
            <mc:AlternateContent xmlns:mc="http://schemas.openxmlformats.org/markup-compatibility/2006">
              <mc:Choice xmlns:v="urn:schemas-microsoft-com:vml" Requires="v">
                <p:oleObj spid="_x0000_s1106" name="Acrobat Document" r:id="rId4" imgW="5829300" imgH="7543800" progId="AcroExch.Document.7">
                  <p:embed/>
                </p:oleObj>
              </mc:Choice>
              <mc:Fallback>
                <p:oleObj name="Acrobat Document" r:id="rId4" imgW="5829300" imgH="7543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940425" cy="768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TextBox 2"/>
          <p:cNvSpPr txBox="1">
            <a:spLocks noChangeArrowheads="1"/>
          </p:cNvSpPr>
          <p:nvPr/>
        </p:nvSpPr>
        <p:spPr bwMode="auto">
          <a:xfrm>
            <a:off x="6172200" y="457200"/>
            <a:ext cx="2590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defRPr/>
            </a:pPr>
            <a:r>
              <a:rPr lang="en-US" sz="3200" dirty="0" smtClean="0">
                <a:latin typeface="+mn-lt"/>
              </a:rPr>
              <a:t>A hierarchical relationship in which one  person seeks to dominate and impose his/her will on another; using various means to maintain control.</a:t>
            </a:r>
          </a:p>
        </p:txBody>
      </p:sp>
      <p:graphicFrame>
        <p:nvGraphicFramePr>
          <p:cNvPr id="4" name="Object 2"/>
          <p:cNvGraphicFramePr>
            <a:graphicFrameLocks noChangeAspect="1"/>
          </p:cNvGraphicFramePr>
          <p:nvPr>
            <p:extLst>
              <p:ext uri="{D42A27DB-BD31-4B8C-83A1-F6EECF244321}">
                <p14:modId xmlns:p14="http://schemas.microsoft.com/office/powerpoint/2010/main" val="1106166729"/>
              </p:ext>
            </p:extLst>
          </p:nvPr>
        </p:nvGraphicFramePr>
        <p:xfrm>
          <a:off x="0" y="-152400"/>
          <a:ext cx="5940425" cy="7688263"/>
        </p:xfrm>
        <a:graphic>
          <a:graphicData uri="http://schemas.openxmlformats.org/presentationml/2006/ole">
            <mc:AlternateContent xmlns:mc="http://schemas.openxmlformats.org/markup-compatibility/2006">
              <mc:Choice xmlns:v="urn:schemas-microsoft-com:vml" Requires="v">
                <p:oleObj spid="_x0000_s1107" name="Acrobat Document" r:id="rId6" imgW="5829300" imgH="7543800" progId="AcroExch.Document.7">
                  <p:embed/>
                </p:oleObj>
              </mc:Choice>
              <mc:Fallback>
                <p:oleObj name="Acrobat Document" r:id="rId6" imgW="5829300" imgH="7543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5940425" cy="768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5606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617104451"/>
              </p:ext>
            </p:extLst>
          </p:nvPr>
        </p:nvGraphicFramePr>
        <p:xfrm>
          <a:off x="0" y="-228600"/>
          <a:ext cx="5943600" cy="7693025"/>
        </p:xfrm>
        <a:graphic>
          <a:graphicData uri="http://schemas.openxmlformats.org/presentationml/2006/ole">
            <mc:AlternateContent xmlns:mc="http://schemas.openxmlformats.org/markup-compatibility/2006">
              <mc:Choice xmlns:v="urn:schemas-microsoft-com:vml" Requires="v">
                <p:oleObj spid="_x0000_s2087" name="Acrobat Document" r:id="rId4" imgW="5829300" imgH="7543800" progId="AcroExch.Document.7">
                  <p:link updateAutomatic="1"/>
                </p:oleObj>
              </mc:Choice>
              <mc:Fallback>
                <p:oleObj name="Acrobat Document" r:id="rId4" imgW="5829300" imgH="7543800" progId="AcroExch.Document.7">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5943600" cy="769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9" name="TextBox 2"/>
          <p:cNvSpPr txBox="1">
            <a:spLocks noChangeArrowheads="1"/>
          </p:cNvSpPr>
          <p:nvPr/>
        </p:nvSpPr>
        <p:spPr bwMode="auto">
          <a:xfrm>
            <a:off x="6172200" y="457200"/>
            <a:ext cx="2743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defRPr/>
            </a:pPr>
            <a:r>
              <a:rPr lang="en-US" sz="3200" dirty="0" smtClean="0">
                <a:latin typeface="+mn-lt"/>
              </a:rPr>
              <a:t>A mutual relationship expressing value, dignity and respect toward one another. Though not lived out perfectly, equality is the shared goal.</a:t>
            </a:r>
          </a:p>
        </p:txBody>
      </p:sp>
    </p:spTree>
    <p:extLst>
      <p:ext uri="{BB962C8B-B14F-4D97-AF65-F5344CB8AC3E}">
        <p14:creationId xmlns:p14="http://schemas.microsoft.com/office/powerpoint/2010/main" val="4176052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b="1" dirty="0" smtClean="0">
                <a:latin typeface="Verdana" pitchFamily="34" charset="0"/>
                <a:ea typeface="Verdana" pitchFamily="34" charset="0"/>
                <a:cs typeface="Verdana" pitchFamily="34" charset="0"/>
              </a:rPr>
              <a:t>What About the Children?</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95400"/>
            <a:ext cx="8229600" cy="5410200"/>
          </a:xfrm>
        </p:spPr>
        <p:txBody>
          <a:bodyPr>
            <a:normAutofit/>
          </a:bodyPr>
          <a:lstStyle/>
          <a:p>
            <a:pPr marL="0" indent="0">
              <a:buNone/>
            </a:pPr>
            <a:r>
              <a:rPr lang="en-US" b="1" dirty="0" smtClean="0"/>
              <a:t>Behavior, Social and Emotional Problems</a:t>
            </a:r>
          </a:p>
          <a:p>
            <a:pPr lvl="1"/>
            <a:r>
              <a:rPr lang="en-US" sz="3000" dirty="0" smtClean="0"/>
              <a:t>Aggressive/ antisocial</a:t>
            </a:r>
          </a:p>
          <a:p>
            <a:pPr lvl="1"/>
            <a:r>
              <a:rPr lang="en-US" sz="3000" dirty="0" smtClean="0"/>
              <a:t>Depressed/anxious</a:t>
            </a:r>
          </a:p>
          <a:p>
            <a:pPr marL="0" indent="0">
              <a:buNone/>
            </a:pPr>
            <a:r>
              <a:rPr lang="en-US" b="1" dirty="0" smtClean="0"/>
              <a:t>Cognitive and Developmental Problems</a:t>
            </a:r>
          </a:p>
          <a:p>
            <a:pPr lvl="1"/>
            <a:r>
              <a:rPr lang="en-US" sz="3000" dirty="0" smtClean="0"/>
              <a:t>Lower assessments (verbal, motor, etc…)</a:t>
            </a:r>
          </a:p>
          <a:p>
            <a:pPr lvl="1"/>
            <a:r>
              <a:rPr lang="en-US" sz="3000" dirty="0" smtClean="0"/>
              <a:t>Limited problem solving</a:t>
            </a:r>
          </a:p>
          <a:p>
            <a:pPr marL="0" indent="0">
              <a:buNone/>
            </a:pPr>
            <a:r>
              <a:rPr lang="en-US" b="1" dirty="0" smtClean="0"/>
              <a:t>Long Term Impacts – As Adults</a:t>
            </a:r>
          </a:p>
          <a:p>
            <a:pPr lvl="1"/>
            <a:r>
              <a:rPr lang="en-US" sz="3000" dirty="0" smtClean="0"/>
              <a:t>Higher DV involvement as adults</a:t>
            </a:r>
          </a:p>
          <a:p>
            <a:pPr lvl="1"/>
            <a:r>
              <a:rPr lang="en-US" sz="3000" dirty="0" smtClean="0"/>
              <a:t>PTSD/risk factors/premature death</a:t>
            </a:r>
          </a:p>
          <a:p>
            <a:pPr marL="0" indent="0">
              <a:buNone/>
            </a:pPr>
            <a:endParaRPr lang="en-US" dirty="0"/>
          </a:p>
        </p:txBody>
      </p:sp>
    </p:spTree>
    <p:extLst>
      <p:ext uri="{BB962C8B-B14F-4D97-AF65-F5344CB8AC3E}">
        <p14:creationId xmlns:p14="http://schemas.microsoft.com/office/powerpoint/2010/main" val="199628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TotalTime>
  <Words>2501</Words>
  <Application>Microsoft Office PowerPoint</Application>
  <PresentationFormat>On-screen Show (4:3)</PresentationFormat>
  <Paragraphs>232</Paragraphs>
  <Slides>20</Slides>
  <Notes>20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20</vt:i4>
      </vt:variant>
    </vt:vector>
  </HeadingPairs>
  <TitlesOfParts>
    <vt:vector size="23" baseType="lpstr">
      <vt:lpstr>Office Theme</vt:lpstr>
      <vt:lpstr>equality.pdf</vt:lpstr>
      <vt:lpstr>Acrobat Document</vt:lpstr>
      <vt:lpstr>Domestic Violence</vt:lpstr>
      <vt:lpstr>PowerPoint Presentation</vt:lpstr>
      <vt:lpstr>What is it?</vt:lpstr>
      <vt:lpstr>Listen to The Voices</vt:lpstr>
      <vt:lpstr>Power &amp; Control</vt:lpstr>
      <vt:lpstr>A Definition</vt:lpstr>
      <vt:lpstr>PowerPoint Presentation</vt:lpstr>
      <vt:lpstr>PowerPoint Presentation</vt:lpstr>
      <vt:lpstr>What About the Children?</vt:lpstr>
      <vt:lpstr>The Way of our Lord</vt:lpstr>
      <vt:lpstr>Two Kinds of Power</vt:lpstr>
      <vt:lpstr>Why do Churches Care?</vt:lpstr>
      <vt:lpstr>PowerPoint Presentation</vt:lpstr>
      <vt:lpstr>Signs – Take Notice</vt:lpstr>
      <vt:lpstr>How Can Churches Help?</vt:lpstr>
      <vt:lpstr>Top 10 Checklist for Churches</vt:lpstr>
      <vt:lpstr>Resources for Churches</vt:lpstr>
      <vt:lpstr>DV Continuum of Care</vt:lpstr>
      <vt:lpstr>What can WE do?</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dc:title>
  <dc:creator>Bonnie Nicholas</dc:creator>
  <cp:lastModifiedBy>Bonnie Nicholas</cp:lastModifiedBy>
  <cp:revision>62</cp:revision>
  <cp:lastPrinted>2013-02-26T19:01:28Z</cp:lastPrinted>
  <dcterms:created xsi:type="dcterms:W3CDTF">2011-10-19T14:24:41Z</dcterms:created>
  <dcterms:modified xsi:type="dcterms:W3CDTF">2013-02-26T19:27:36Z</dcterms:modified>
</cp:coreProperties>
</file>